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958"/>
  </p:normalViewPr>
  <p:slideViewPr>
    <p:cSldViewPr snapToGrid="0" snapToObjects="1">
      <p:cViewPr varScale="1">
        <p:scale>
          <a:sx n="116" d="100"/>
          <a:sy n="116" d="100"/>
        </p:scale>
        <p:origin x="4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3/13/23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3/13/23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152956&amp;picture=caribbean-beach-and-sky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97B23-3266-574B-AD6E-9BAA56B03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2006" y="1313865"/>
            <a:ext cx="8657058" cy="1646302"/>
          </a:xfrm>
        </p:spPr>
        <p:txBody>
          <a:bodyPr/>
          <a:lstStyle/>
          <a:p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DIABETIC RETINOPATHY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5E7B49-931C-4247-B19D-AB03A100F1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 dirty="0"/>
          </a:p>
          <a:p>
            <a:pPr algn="ctr"/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Dr. NGUYEN THI MAI HUONG</a:t>
            </a:r>
          </a:p>
        </p:txBody>
      </p:sp>
    </p:spTree>
    <p:extLst>
      <p:ext uri="{BB962C8B-B14F-4D97-AF65-F5344CB8AC3E}">
        <p14:creationId xmlns:p14="http://schemas.microsoft.com/office/powerpoint/2010/main" val="1065821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73FA2-44F0-E142-9C9F-EB6A79D56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748" y="220607"/>
            <a:ext cx="8596668" cy="701407"/>
          </a:xfrm>
        </p:spPr>
        <p:txBody>
          <a:bodyPr>
            <a:normAutofit fontScale="90000"/>
          </a:bodyPr>
          <a:lstStyle/>
          <a:p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PROLIFERATIVE DIABETIC RETINOPATHY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2F1844-1604-8344-A776-90F21D5E6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596" y="1115121"/>
            <a:ext cx="3899640" cy="270974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B88384-9DD9-3C4D-B4AC-B7F7131C7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236" y="1115121"/>
            <a:ext cx="4070194" cy="27097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C80965-9AED-9244-A86F-7D4784517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437" y="3824868"/>
            <a:ext cx="3898799" cy="29104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AEA9F6-4BE3-1A4F-9E53-8FA7CA8F4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4236" y="3795130"/>
            <a:ext cx="4070194" cy="291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90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DACFF-7488-D240-8EB3-BCE8E00E4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034" y="302963"/>
            <a:ext cx="8596668" cy="613272"/>
          </a:xfrm>
        </p:spPr>
        <p:txBody>
          <a:bodyPr>
            <a:normAutofit fontScale="90000"/>
          </a:bodyPr>
          <a:lstStyle/>
          <a:p>
            <a:pPr algn="ctr"/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ADVANCED DIABETIC EYE DISEASE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BFF240-FBA8-0B4F-9A02-2803B8470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365" y="1416205"/>
            <a:ext cx="4221975" cy="48321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C58EFD-0A78-4540-B432-AEFE7AE42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399" y="1416204"/>
            <a:ext cx="4221975" cy="483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39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9A3A1-C624-2545-8C98-200285332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683941"/>
          </a:xfrm>
        </p:spPr>
        <p:txBody>
          <a:bodyPr/>
          <a:lstStyle/>
          <a:p>
            <a:pPr algn="ctr"/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52B7D-4967-CA4B-AD90-6157668E6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746" y="683940"/>
            <a:ext cx="7225991" cy="6174059"/>
          </a:xfrm>
        </p:spPr>
        <p:txBody>
          <a:bodyPr>
            <a:norm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Patient education is important. In type 2 diabetes includes counseling on weight loss programs and the role of exercise.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Optimal diabetes control.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Other risk factors, particularly hypertension (especially type 2 diabetes) and high blood lipids, should be controlled with the diabetes physician.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Fenofibrate 200 mg daily may reduce the progression of diabetic retinopathy in type 2 diabetes and should be considered when prescribing. The decision depends on whether the patient is already on lipid-lowering medication.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Smoking should be stopped, although an effect on retinopathy has not been definitively established.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Other modifiable factors such as anemia and 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kidney</a:t>
            </a:r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disease should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 considered if necessary. 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key to preventing diabetic retinopathy is patient education and long-term glycemic control.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Besides, retinal photocoagulation, vitreous injection anti-VEGF, Pars plana vitrectomy for the treatment of diabetic retinopathy.</a:t>
            </a:r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5AE753-6EB4-E646-9C1E-3FFE2D9DB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737" y="-1"/>
            <a:ext cx="3657600" cy="2430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C43C23-1E7D-FB44-9518-F5BB526B2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737" y="2430966"/>
            <a:ext cx="3657600" cy="21633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C9CDD7-614E-8641-BE53-5152AA222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9737" y="4594303"/>
            <a:ext cx="3657600" cy="226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1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8D7BBED-F030-3445-BD96-8B94E9D9C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47CEAC-D072-8643-BE30-4E1631050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95EFA5-7703-FB4F-A20D-54E9A1138D75}"/>
              </a:ext>
            </a:extLst>
          </p:cNvPr>
          <p:cNvSpPr txBox="1"/>
          <p:nvPr/>
        </p:nvSpPr>
        <p:spPr>
          <a:xfrm>
            <a:off x="3078431" y="4083050"/>
            <a:ext cx="55779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600" dirty="0">
                <a:solidFill>
                  <a:srgbClr val="FF0000"/>
                </a:solidFill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4112987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20AB6-B856-1646-B4B1-205C8D971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495759"/>
            <a:ext cx="8596668" cy="554560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iabetes mellitus (DM) is a common metabolic disorder characterized by varying degrees of hyperglycemia, which gradually causes a decrease or inactivation of endogenous insulin.</a:t>
            </a:r>
          </a:p>
          <a:p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Diabetes mellitus includes: insulin-dependent( IDDM) or non-insulin-dependent(NIDDM).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F7A812-0144-714E-B7D4-909BE8D45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188" y="2746413"/>
            <a:ext cx="5233012" cy="34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62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CB1B6-B9DA-A549-BD98-2A6D9598F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86439"/>
            <a:ext cx="8596668" cy="705079"/>
          </a:xfrm>
        </p:spPr>
        <p:txBody>
          <a:bodyPr>
            <a:normAutofit/>
          </a:bodyPr>
          <a:lstStyle/>
          <a:p>
            <a:pPr algn="ctr"/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COMPLICATIONS OF DIABETES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67AB8-3AFD-CF41-BDE8-06B0DB96E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991519"/>
            <a:ext cx="8596668" cy="586648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VN" b="1" i="1" dirty="0">
                <a:latin typeface="Arial" panose="020B0604020202020204" pitchFamily="34" charset="0"/>
                <a:cs typeface="Arial" panose="020B0604020202020204" pitchFamily="34" charset="0"/>
              </a:rPr>
              <a:t>Frequent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Retinal disease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Damage to the iris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Unstable refraction</a:t>
            </a:r>
          </a:p>
          <a:p>
            <a:pPr>
              <a:buFont typeface="Wingdings" pitchFamily="2" charset="2"/>
              <a:buChar char="Ø"/>
            </a:pPr>
            <a:r>
              <a:rPr lang="en-VN" b="1" i="1" dirty="0">
                <a:latin typeface="Arial" panose="020B0604020202020204" pitchFamily="34" charset="0"/>
                <a:cs typeface="Arial" panose="020B0604020202020204" pitchFamily="34" charset="0"/>
              </a:rPr>
              <a:t>Uncommon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Recurrent stye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Xanthelasmata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Early and rapidly progessive cataracts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Neovascular glaucoma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Paralysis of oculomotor nerve</a:t>
            </a:r>
          </a:p>
          <a:p>
            <a:pPr>
              <a:buFont typeface="Wingdings" pitchFamily="2" charset="2"/>
              <a:buChar char="Ø"/>
            </a:pPr>
            <a:r>
              <a:rPr lang="en-VN" b="1" i="1" dirty="0">
                <a:latin typeface="Arial" panose="020B0604020202020204" pitchFamily="34" charset="0"/>
                <a:cs typeface="Arial" panose="020B0604020202020204" pitchFamily="34" charset="0"/>
              </a:rPr>
              <a:t>Rarely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Pupilary disease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Wolfram syndrome</a:t>
            </a:r>
          </a:p>
          <a:p>
            <a:pPr marL="0" indent="0">
              <a:buNone/>
            </a:pPr>
            <a:endParaRPr lang="en-VN" dirty="0"/>
          </a:p>
          <a:p>
            <a:pPr>
              <a:buFont typeface="Arial" panose="020B0604020202020204" pitchFamily="34" charset="0"/>
              <a:buChar char="•"/>
            </a:pP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487830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D93D0-C013-C44E-97E1-1EBFF721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79943"/>
            <a:ext cx="8596668" cy="459036"/>
          </a:xfrm>
        </p:spPr>
        <p:txBody>
          <a:bodyPr>
            <a:normAutofit fontScale="90000"/>
          </a:bodyPr>
          <a:lstStyle/>
          <a:p>
            <a:pPr algn="ctr"/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THE DANGER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C58AB-001B-254C-AB2E-6C190A376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66939"/>
            <a:ext cx="4720931" cy="5497417"/>
          </a:xfrm>
        </p:spPr>
        <p:txBody>
          <a:bodyPr/>
          <a:lstStyle/>
          <a:p>
            <a:pPr marL="0" indent="0"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Duration of diabetes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is most important.  Of patients with diabetes before 30 years old, with diabetic retinopathy after 10 years is 50% and after 30 years is 90%.  Diabetic retinopathy rarely develops after 5 years of diabetes or before puberty.  But about 5% of type 2 diabetics have diabetic retinopathy at their first visit.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Poor glycemic control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not as important as the duration of diabetes, but is associated with progression of diabetes.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Pregnant women: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may accelerate the progression of diabetic retinopathy.  Factors that can make the disease worse include: diabetes aggravates during pregnancy, so it is necessary to have good glycemic control and general health when pregnant.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9AD371-317F-6D46-8733-EC02C648E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737" y="3802079"/>
            <a:ext cx="3908540" cy="2246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80365A-34A7-BA44-8324-502C7F6D2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764" y="1355075"/>
            <a:ext cx="3913513" cy="244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84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CBD52-67CD-7442-A9A9-D9F653B1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16971"/>
            <a:ext cx="8596668" cy="1320800"/>
          </a:xfrm>
        </p:spPr>
        <p:txBody>
          <a:bodyPr/>
          <a:lstStyle/>
          <a:p>
            <a:pPr algn="ctr"/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THE DANGER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B4DE1-E860-B84A-BEC9-50E75A093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115" y="1537771"/>
            <a:ext cx="4170088" cy="51494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ypertension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if high blood pressure can worsen diabetic retinopathy and cause premature proliferative diabetic retinopathy (PDR-proliferative diabetic retinopathy) in both types 1 and 2 diabetes.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Kidney disease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if combined with diabetes worsens retinopathy. Conversely, treatment of kidney disease (such as a kidney transplant) can improve retinopathy and better response to photocoagulation.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Other risk factors include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smoking, obesity and hyperlipidemia.</a:t>
            </a:r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F33AEF-F5A1-B84F-AF8B-4BFCBAB88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668" y="1101687"/>
            <a:ext cx="4868230" cy="1787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13D22E-B261-FA4E-9687-9C97A4BA2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668" y="2944103"/>
            <a:ext cx="4868230" cy="18912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48491C-13F4-6840-95F3-E04F95F72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7079" y="4772444"/>
            <a:ext cx="2526819" cy="19677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C5ED10-09CE-9B4C-8938-68D303576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5667" y="4835332"/>
            <a:ext cx="2341412" cy="19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00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4E5F0-411C-6241-A340-5CCA4AC81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861" y="246043"/>
            <a:ext cx="8596668" cy="921745"/>
          </a:xfrm>
        </p:spPr>
        <p:txBody>
          <a:bodyPr/>
          <a:lstStyle/>
          <a:p>
            <a:pPr algn="ctr"/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CLASSIFY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BA949-727D-7C47-9806-29F705ADD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14" y="1410159"/>
            <a:ext cx="9204796" cy="5354197"/>
          </a:xfrm>
        </p:spPr>
        <p:txBody>
          <a:bodyPr/>
          <a:lstStyle/>
          <a:p>
            <a:pPr marL="0" indent="0">
              <a:buNone/>
            </a:pPr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The following classification of the Early treatment diabetic retinopathy study – ETDRS:</a:t>
            </a:r>
          </a:p>
          <a:p>
            <a:pPr>
              <a:buFont typeface="Wingdings" pitchFamily="2" charset="2"/>
              <a:buChar char="Ø"/>
            </a:pPr>
            <a:r>
              <a:rPr lang="en-U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Background Diabetic Retinopathy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(BDR) is characterized by microaneurysms, punctate hemorrhages, and exudates.  Those are early signs of diabetic retinopathy, persisting and appearing more as the disease progresses.</a:t>
            </a:r>
          </a:p>
          <a:p>
            <a:pPr>
              <a:buFont typeface="Wingdings" pitchFamily="2" charset="2"/>
              <a:buChar char="Ø"/>
            </a:pPr>
            <a:r>
              <a:rPr lang="en-U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Diabetic Maculopathy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The disease occurs in the central retina, especially macular edema and ischemia, affecting vision.</a:t>
            </a:r>
          </a:p>
          <a:p>
            <a:pPr>
              <a:buFont typeface="Wingdings" pitchFamily="2" charset="2"/>
              <a:buChar char="Ø"/>
            </a:pPr>
            <a:r>
              <a:rPr lang="en-US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Preproliferative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diabetic retinopathy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(PPDR): manifested by flaccid discharge, venous changes, abnormal microangiopathy, often deep retinal hemorrhage.  Pre-proliferative retina presents with advanced retinal ischemia with a high risk of retinal neovascularization.</a:t>
            </a:r>
          </a:p>
          <a:p>
            <a:pPr>
              <a:buFont typeface="Wingdings" pitchFamily="2" charset="2"/>
              <a:buChar char="Ø"/>
            </a:pPr>
            <a:r>
              <a:rPr lang="en-U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Proliferative diabetic retinopathy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(PDR) is characterized by neovascularization on the optic disc or 1 diameter of the optic disc on the retina.</a:t>
            </a:r>
          </a:p>
          <a:p>
            <a:pPr>
              <a:buFont typeface="Wingdings" pitchFamily="2" charset="2"/>
              <a:buChar char="Ø"/>
            </a:pPr>
            <a:r>
              <a:rPr lang="en-U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Advanced diabetic eye disease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characterized by traction retinal detachment, severe vitreous hemorrhage, and neovascular glaucoma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900978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CB619-B18A-AE4B-9F35-4430A4650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857" y="421867"/>
            <a:ext cx="8596668" cy="789542"/>
          </a:xfrm>
        </p:spPr>
        <p:txBody>
          <a:bodyPr>
            <a:normAutofit fontScale="90000"/>
          </a:bodyPr>
          <a:lstStyle/>
          <a:p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BACKGROUND DIABETIC RETINOPATHY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2AB8EA-B1F0-5049-AB03-EF435BDFB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397" y="1707098"/>
            <a:ext cx="4592430" cy="464963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30CFD-5877-6D46-9BA3-7F22CF55F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827" y="1707099"/>
            <a:ext cx="4503698" cy="464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59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EBFE-B14E-6E47-84ED-BC2E83EA5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01128"/>
            <a:ext cx="8596668" cy="756492"/>
          </a:xfrm>
        </p:spPr>
        <p:txBody>
          <a:bodyPr/>
          <a:lstStyle/>
          <a:p>
            <a:pPr algn="ctr"/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DIABETIC MACULOPATHY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26DE43-4950-1A47-ABCD-D0B1919FB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479" y="1244600"/>
            <a:ext cx="7050796" cy="5312272"/>
          </a:xfrm>
        </p:spPr>
      </p:pic>
    </p:spTree>
    <p:extLst>
      <p:ext uri="{BB962C8B-B14F-4D97-AF65-F5344CB8AC3E}">
        <p14:creationId xmlns:p14="http://schemas.microsoft.com/office/powerpoint/2010/main" val="2943368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4AC85-AFD6-AF4F-994D-7BFAE83C4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88" y="323162"/>
            <a:ext cx="9174850" cy="613272"/>
          </a:xfrm>
        </p:spPr>
        <p:txBody>
          <a:bodyPr>
            <a:normAutofit fontScale="90000"/>
          </a:bodyPr>
          <a:lstStyle/>
          <a:p>
            <a:pPr algn="ctr"/>
            <a:r>
              <a:rPr lang="en-VN" dirty="0">
                <a:latin typeface="Arial" panose="020B0604020202020204" pitchFamily="34" charset="0"/>
                <a:cs typeface="Arial" panose="020B0604020202020204" pitchFamily="34" charset="0"/>
              </a:rPr>
              <a:t>PREPROLIFERATIVE DIABETIC RETINOPATHY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535BDC-9EB1-DC43-B05C-8962BEFE79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161" y="1740665"/>
            <a:ext cx="4711053" cy="467593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A56C1D-C8EA-1B4A-8E19-40354EBDD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214" y="1740665"/>
            <a:ext cx="5144877" cy="467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9851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5091</TotalTime>
  <Words>617</Words>
  <Application>Microsoft Macintosh PowerPoint</Application>
  <PresentationFormat>Widescreen</PresentationFormat>
  <Paragraphs>45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Helvetica</vt:lpstr>
      <vt:lpstr>Trebuchet MS</vt:lpstr>
      <vt:lpstr>Wingdings</vt:lpstr>
      <vt:lpstr>Wingdings 3</vt:lpstr>
      <vt:lpstr>Facet</vt:lpstr>
      <vt:lpstr>DIABETIC RETINOPATHY</vt:lpstr>
      <vt:lpstr>PowerPoint Presentation</vt:lpstr>
      <vt:lpstr>COMPLICATIONS OF DIABETES</vt:lpstr>
      <vt:lpstr>THE DANGER ELEMENTS</vt:lpstr>
      <vt:lpstr>THE DANGER ELEMENTS</vt:lpstr>
      <vt:lpstr>CLASSIFY</vt:lpstr>
      <vt:lpstr>BACKGROUND DIABETIC RETINOPATHY</vt:lpstr>
      <vt:lpstr>DIABETIC MACULOPATHY</vt:lpstr>
      <vt:lpstr>PREPROLIFERATIVE DIABETIC RETINOPATHY</vt:lpstr>
      <vt:lpstr>PROLIFERATIVE DIABETIC RETINOPATHY</vt:lpstr>
      <vt:lpstr>ADVANCED DIABETIC EYE DISEASE</vt:lpstr>
      <vt:lpstr>TREATMENT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DIABETIC RETINOPATHY</dc:title>
  <dc:creator>nguyenmaihuong1308@gmail.com</dc:creator>
  <cp:lastModifiedBy>nguyenmaihuong1308@gmail.com</cp:lastModifiedBy>
  <cp:revision>20</cp:revision>
  <dcterms:created xsi:type="dcterms:W3CDTF">2023-02-27T09:43:58Z</dcterms:created>
  <dcterms:modified xsi:type="dcterms:W3CDTF">2023-03-13T15:36:25Z</dcterms:modified>
</cp:coreProperties>
</file>