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342" r:id="rId6"/>
    <p:sldId id="313" r:id="rId7"/>
    <p:sldId id="318" r:id="rId8"/>
    <p:sldId id="343" r:id="rId9"/>
    <p:sldId id="346" r:id="rId10"/>
    <p:sldId id="344" r:id="rId11"/>
    <p:sldId id="345" r:id="rId12"/>
    <p:sldId id="347" r:id="rId13"/>
    <p:sldId id="348" r:id="rId14"/>
    <p:sldId id="268" r:id="rId15"/>
    <p:sldId id="351" r:id="rId16"/>
    <p:sldId id="349" r:id="rId17"/>
    <p:sldId id="350" r:id="rId18"/>
    <p:sldId id="385" r:id="rId19"/>
    <p:sldId id="353" r:id="rId20"/>
    <p:sldId id="354" r:id="rId21"/>
    <p:sldId id="355" r:id="rId22"/>
    <p:sldId id="356" r:id="rId23"/>
    <p:sldId id="381" r:id="rId24"/>
    <p:sldId id="291" r:id="rId2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VINH"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001746"/>
    <a:srgbClr val="930318"/>
    <a:srgbClr val="620210"/>
    <a:srgbClr val="520C25"/>
    <a:srgbClr val="BEE395"/>
    <a:srgbClr val="89C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61"/>
    <p:restoredTop sz="94623"/>
  </p:normalViewPr>
  <p:slideViewPr>
    <p:cSldViewPr showGuides="1">
      <p:cViewPr>
        <p:scale>
          <a:sx n="66" d="100"/>
          <a:sy n="66" d="100"/>
        </p:scale>
        <p:origin x="-1440" y="-180"/>
      </p:cViewPr>
      <p:guideLst>
        <p:guide orient="horz" pos="2160"/>
        <p:guide pos="2880"/>
      </p:guideLst>
    </p:cSldViewPr>
  </p:slideViewPr>
  <p:outlineViewPr>
    <p:cViewPr>
      <p:scale>
        <a:sx n="33" d="100"/>
        <a:sy n="33" d="100"/>
      </p:scale>
      <p:origin x="0" y="2934"/>
    </p:cViewPr>
  </p:outlin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0F45025-1D84-428A-8F84-4E9ABF154737}"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en-US" sz="1200" strike="noStrike" noProof="1" dirty="0">
                <a:latin typeface="Calibri" panose="020F0502020204030204" pitchFamily="34" charset="0"/>
                <a:ea typeface="+mn-ea"/>
                <a:cs typeface="+mn-cs"/>
              </a:rPr>
            </a:fld>
            <a:endParaRPr 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sz="14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Slide Image Placeholder 1"/>
          <p:cNvSpPr/>
          <p:nvPr>
            <p:ph type="sldImg"/>
          </p:nvPr>
        </p:nvSpPr>
        <p:spPr>
          <a:ln>
            <a:solidFill>
              <a:srgbClr val="000000"/>
            </a:solidFill>
          </a:ln>
        </p:spPr>
      </p:sp>
      <p:sp>
        <p:nvSpPr>
          <p:cNvPr id="5122" name="Text Placeholder 2"/>
          <p:cNvSpPr/>
          <p:nvPr>
            <p:ph type="body"/>
          </p:nvPr>
        </p:nvSpPr>
        <p:spPr>
          <a:noFill/>
          <a:ln>
            <a:noFill/>
          </a:ln>
        </p:spPr>
        <p:txBody>
          <a:bodyPr lIns="91440" tIns="45720" rIns="91440" bIns="45720" anchor="t" anchorCtr="0"/>
          <a:p>
            <a:pPr lvl="0" algn="just"/>
            <a:endParaRPr lang="en-US" altLang="zh-CN" sz="1400" b="1">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Slide Image Placeholder 1"/>
          <p:cNvSpPr/>
          <p:nvPr>
            <p:ph type="sldImg"/>
          </p:nvPr>
        </p:nvSpPr>
        <p:spPr>
          <a:ln>
            <a:solidFill>
              <a:srgbClr val="000000"/>
            </a:solidFill>
          </a:ln>
        </p:spPr>
      </p:sp>
      <p:sp>
        <p:nvSpPr>
          <p:cNvPr id="5122" name="Text Placeholder 2"/>
          <p:cNvSpPr/>
          <p:nvPr>
            <p:ph type="body"/>
          </p:nvPr>
        </p:nvSpPr>
        <p:spPr>
          <a:noFill/>
          <a:ln>
            <a:noFill/>
          </a:ln>
        </p:spPr>
        <p:txBody>
          <a:bodyPr lIns="91440" tIns="45720" rIns="91440" bIns="45720" anchor="t" anchorCtr="0"/>
          <a:p>
            <a:pPr lvl="0" algn="just"/>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sz="1600" b="1">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just"/>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315CA6F-B2D2-4381-A5DE-9407E83C5045}" type="datetimeFigureOut">
              <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en-US" strike="noStrike" noProof="1" dirty="0">
                <a:latin typeface="Calibri" panose="020F0502020204030204" pitchFamily="34" charset="0"/>
                <a:ea typeface="+mn-ea"/>
                <a:cs typeface="+mn-cs"/>
              </a:rPr>
            </a:fld>
            <a:endParaRPr 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Title 1"/>
          <p:cNvSpPr>
            <a:spLocks noGrp="1"/>
          </p:cNvSpPr>
          <p:nvPr>
            <p:ph type="title"/>
          </p:nvPr>
        </p:nvSpPr>
        <p:spPr>
          <a:xfrm>
            <a:off x="838200" y="1524000"/>
            <a:ext cx="7745730" cy="3625850"/>
          </a:xfrm>
        </p:spPr>
        <p:txBody>
          <a:bodyPr vert="horz" wrap="square" lIns="91440" tIns="45720" rIns="91440" bIns="45720" anchor="ctr" anchorCtr="0"/>
          <a:p>
            <a:pPr eaLnBrk="1" hangingPunct="1">
              <a:buNone/>
            </a:pPr>
            <a:r>
              <a:rPr lang="en-US" altLang="zh-CN" b="1" dirty="0">
                <a:latin typeface="Arial" panose="020B0604020202020204" pitchFamily="34" charset="0"/>
              </a:rPr>
              <a:t>Depression and Anxiety</a:t>
            </a:r>
            <a:br>
              <a:rPr lang="en-US" altLang="zh-CN" b="1" dirty="0">
                <a:latin typeface="Arial" panose="020B0604020202020204" pitchFamily="34" charset="0"/>
              </a:rPr>
            </a:br>
            <a:r>
              <a:rPr lang="en-US" altLang="zh-CN" b="1" dirty="0">
                <a:latin typeface="Arial" panose="020B0604020202020204" pitchFamily="34" charset="0"/>
              </a:rPr>
              <a:t> Among Medical Students: </a:t>
            </a:r>
            <a:br>
              <a:rPr lang="en-US" altLang="zh-CN" b="1" dirty="0">
                <a:latin typeface="Arial" panose="020B0604020202020204" pitchFamily="34" charset="0"/>
              </a:rPr>
            </a:br>
            <a:r>
              <a:rPr lang="en-US" altLang="zh-CN" b="1" dirty="0">
                <a:latin typeface="Arial" panose="020B0604020202020204" pitchFamily="34" charset="0"/>
              </a:rPr>
              <a:t>A Brief Overview</a:t>
            </a:r>
            <a:endParaRPr lang="en-US" altLang="zh-CN" b="1" dirty="0">
              <a:latin typeface="Arial" panose="020B0604020202020204" pitchFamily="34" charset="0"/>
            </a:endParaRPr>
          </a:p>
        </p:txBody>
      </p:sp>
      <p:pic>
        <p:nvPicPr>
          <p:cNvPr id="3075" name="Picture 2"/>
          <p:cNvPicPr>
            <a:picLocks noGrp="1" noChangeAspect="1"/>
          </p:cNvPicPr>
          <p:nvPr/>
        </p:nvPicPr>
        <p:blipFill>
          <a:blip r:embed="rId2"/>
          <a:stretch>
            <a:fillRect/>
          </a:stretch>
        </p:blipFill>
        <p:spPr>
          <a:xfrm>
            <a:off x="0" y="0"/>
            <a:ext cx="9144000" cy="1143000"/>
          </a:xfrm>
          <a:prstGeom prst="rect">
            <a:avLst/>
          </a:prstGeom>
          <a:noFill/>
          <a:ln w="12700">
            <a:noFill/>
          </a:ln>
        </p:spPr>
      </p:pic>
      <p:pic>
        <p:nvPicPr>
          <p:cNvPr id="102" name="Content Placeholder 101"/>
          <p:cNvPicPr>
            <a:picLocks noChangeAspect="1"/>
          </p:cNvPicPr>
          <p:nvPr>
            <p:ph sz="half" idx="1"/>
          </p:nvPr>
        </p:nvPicPr>
        <p:blipFill>
          <a:blip r:embed="rId3"/>
          <a:stretch>
            <a:fillRect/>
          </a:stretch>
        </p:blipFill>
        <p:spPr>
          <a:xfrm>
            <a:off x="1676400" y="5530850"/>
            <a:ext cx="3818890" cy="713740"/>
          </a:xfrm>
          <a:prstGeom prst="rect">
            <a:avLst/>
          </a:prstGeom>
          <a:noFill/>
          <a:ln w="9525">
            <a:noFill/>
          </a:ln>
        </p:spPr>
      </p:pic>
      <p:pic>
        <p:nvPicPr>
          <p:cNvPr id="123" name="Content Placeholder 122"/>
          <p:cNvPicPr/>
          <p:nvPr>
            <p:ph sz="half" idx="2"/>
          </p:nvPr>
        </p:nvPicPr>
        <p:blipFill>
          <a:blip r:embed="rId4"/>
          <a:stretch>
            <a:fillRect/>
          </a:stretch>
        </p:blipFill>
        <p:spPr>
          <a:xfrm>
            <a:off x="533400" y="4498340"/>
            <a:ext cx="1787525" cy="184467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635" y="0"/>
            <a:ext cx="9050655" cy="85725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Factors Associated with Depression</a:t>
            </a:r>
            <a:endPar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sz="half" idx="1"/>
          </p:nvPr>
        </p:nvSpPr>
        <p:spPr>
          <a:xfrm>
            <a:off x="305435" y="1067435"/>
            <a:ext cx="6137275" cy="5058410"/>
          </a:xfrm>
        </p:spPr>
        <p:txBody>
          <a:bodyPr vert="horz" wrap="square" lIns="91440" tIns="45720" rIns="91440" bIns="45720" anchor="t" anchorCtr="0"/>
          <a:p>
            <a:pPr marL="0" indent="0" algn="just" eaLnBrk="1" hangingPunct="1">
              <a:buNone/>
            </a:pPr>
            <a:r>
              <a:rPr lang="en-US" altLang="zh-CN" sz="2300" dirty="0">
                <a:solidFill>
                  <a:srgbClr val="002060"/>
                </a:solidFill>
                <a:latin typeface="Arial" panose="020B0604020202020204" pitchFamily="34" charset="0"/>
              </a:rPr>
              <a:t>	Other social factors were associated with a high rate of depression such as family economic status. </a:t>
            </a:r>
            <a:endParaRPr lang="en-US" altLang="zh-CN" sz="2300" dirty="0">
              <a:solidFill>
                <a:srgbClr val="002060"/>
              </a:solidFill>
              <a:latin typeface="Arial" panose="020B0604020202020204" pitchFamily="34" charset="0"/>
            </a:endParaRPr>
          </a:p>
          <a:p>
            <a:pPr marL="0" indent="0" algn="just" eaLnBrk="1" hangingPunct="1">
              <a:buNone/>
            </a:pPr>
            <a:r>
              <a:rPr lang="en-US" altLang="zh-CN" sz="2300" dirty="0">
                <a:solidFill>
                  <a:srgbClr val="002060"/>
                </a:solidFill>
                <a:latin typeface="Arial" panose="020B0604020202020204" pitchFamily="34" charset="0"/>
              </a:rPr>
              <a:t>	Higher rates of depression were reported among university students from lowincome families. Moreover, those who lived in rural areas were likely to have a greater risk for depression than those living in urban areas.</a:t>
            </a:r>
            <a:endParaRPr lang="en-US" altLang="zh-CN" sz="2300" dirty="0">
              <a:solidFill>
                <a:srgbClr val="002060"/>
              </a:solidFill>
              <a:latin typeface="Arial" panose="020B0604020202020204" pitchFamily="34" charset="0"/>
            </a:endParaRPr>
          </a:p>
          <a:p>
            <a:pPr marL="0" indent="0" algn="just" eaLnBrk="1" hangingPunct="1">
              <a:buNone/>
            </a:pPr>
            <a:r>
              <a:rPr lang="en-US" altLang="zh-CN" sz="2300" dirty="0">
                <a:solidFill>
                  <a:srgbClr val="002060"/>
                </a:solidFill>
                <a:latin typeface="Arial" panose="020B0604020202020204" pitchFamily="34" charset="0"/>
              </a:rPr>
              <a:t> 	Students with substance abuse, students having a family history of depression and anxiety, and those who had lost a close relative in the past year were more likely to be depressed and anxious.</a:t>
            </a:r>
            <a:endParaRPr lang="en-US" altLang="zh-CN" sz="23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00" name="Content Placeholder 99"/>
          <p:cNvPicPr/>
          <p:nvPr>
            <p:ph sz="half" idx="2"/>
          </p:nvPr>
        </p:nvPicPr>
        <p:blipFill>
          <a:blip r:embed="rId2"/>
          <a:stretch>
            <a:fillRect/>
          </a:stretch>
        </p:blipFill>
        <p:spPr>
          <a:xfrm>
            <a:off x="6815455" y="1067435"/>
            <a:ext cx="2251710" cy="2376170"/>
          </a:xfrm>
          <a:prstGeom prst="rect">
            <a:avLst/>
          </a:prstGeom>
          <a:noFill/>
          <a:ln w="9525">
            <a:noFill/>
          </a:ln>
        </p:spPr>
      </p:pic>
      <p:pic>
        <p:nvPicPr>
          <p:cNvPr id="102" name="Picture 101"/>
          <p:cNvPicPr/>
          <p:nvPr/>
        </p:nvPicPr>
        <p:blipFill>
          <a:blip r:embed="rId3"/>
          <a:stretch>
            <a:fillRect/>
          </a:stretch>
        </p:blipFill>
        <p:spPr>
          <a:xfrm>
            <a:off x="6815455" y="3700145"/>
            <a:ext cx="2244725" cy="2442845"/>
          </a:xfrm>
          <a:prstGeom prst="rect">
            <a:avLst/>
          </a:prstGeom>
          <a:noFill/>
          <a:ln w="9525">
            <a:noFill/>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99695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2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Difference Between Medical and Non</a:t>
            </a:r>
            <a:r>
              <a:rPr kumimoji="0" lang="en-US" sz="22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a:t>
            </a:r>
            <a:r>
              <a:rPr kumimoji="0" sz="22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Medical Students</a:t>
            </a:r>
            <a:endParaRPr kumimoji="0" sz="22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idx="1"/>
          </p:nvPr>
        </p:nvSpPr>
        <p:spPr>
          <a:xfrm>
            <a:off x="356235" y="1548765"/>
            <a:ext cx="8126095" cy="4318635"/>
          </a:xfrm>
        </p:spPr>
        <p:txBody>
          <a:bodyPr vert="horz" wrap="square" lIns="91440" tIns="45720" rIns="91440" bIns="45720" anchor="t" anchorCtr="0"/>
          <a:p>
            <a:pPr marL="0" indent="0" algn="just" eaLnBrk="1" hangingPunct="1">
              <a:buNone/>
            </a:pPr>
            <a:r>
              <a:rPr lang="en-US" altLang="zh-CN" sz="2400" dirty="0">
                <a:gradFill>
                  <a:gsLst>
                    <a:gs pos="0">
                      <a:srgbClr val="012D86"/>
                    </a:gs>
                    <a:gs pos="100000">
                      <a:srgbClr val="0E2557"/>
                    </a:gs>
                  </a:gsLst>
                  <a:lin scaled="0"/>
                </a:gradFill>
                <a:latin typeface="Arial" panose="020B0604020202020204" pitchFamily="34" charset="0"/>
              </a:rPr>
              <a:t>	 A British study compared the degree of depression in medical students with their non-medical peers and discovered that medical college students had a lower prevalence of depression generally than non-medical students. </a:t>
            </a:r>
            <a:endParaRPr lang="en-US" altLang="zh-CN" sz="2400" dirty="0">
              <a:gradFill>
                <a:gsLst>
                  <a:gs pos="0">
                    <a:srgbClr val="012D86"/>
                  </a:gs>
                  <a:gs pos="100000">
                    <a:srgbClr val="0E2557"/>
                  </a:gs>
                </a:gsLst>
                <a:lin scaled="0"/>
              </a:gradFill>
              <a:latin typeface="Arial" panose="020B0604020202020204" pitchFamily="34" charset="0"/>
            </a:endParaRPr>
          </a:p>
          <a:p>
            <a:pPr marL="0" indent="0" algn="just" eaLnBrk="1" hangingPunct="1">
              <a:buNone/>
            </a:pPr>
            <a:r>
              <a:rPr lang="en-US" altLang="zh-CN" sz="2400" dirty="0">
                <a:gradFill>
                  <a:gsLst>
                    <a:gs pos="0">
                      <a:srgbClr val="012D86"/>
                    </a:gs>
                    <a:gs pos="100000">
                      <a:srgbClr val="0E2557"/>
                    </a:gs>
                  </a:gsLst>
                  <a:lin scaled="0"/>
                </a:gradFill>
                <a:latin typeface="Arial" panose="020B0604020202020204" pitchFamily="34" charset="0"/>
              </a:rPr>
              <a:t>	In contrast, a meta-analysis indicated that the depression rate among medical students was not significantly different from non-medical students.</a:t>
            </a:r>
            <a:endParaRPr lang="en-US" altLang="zh-CN" sz="2400" dirty="0">
              <a:gradFill>
                <a:gsLst>
                  <a:gs pos="0">
                    <a:srgbClr val="012D86"/>
                  </a:gs>
                  <a:gs pos="100000">
                    <a:srgbClr val="0E2557"/>
                  </a:gs>
                </a:gsLst>
                <a:lin scaled="0"/>
              </a:gra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type="title"/>
          </p:nvPr>
        </p:nvSpPr>
        <p:spPr>
          <a:xfrm>
            <a:off x="0" y="0"/>
            <a:ext cx="9144000" cy="914400"/>
          </a:xfrm>
          <a:solidFill>
            <a:schemeClr val="accent5">
              <a:lumMod val="20000"/>
              <a:lumOff val="8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4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The Variation Across the Academic Years</a:t>
            </a:r>
            <a:endParaRPr kumimoji="0" sz="24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2" name="Content Placeholder 1"/>
          <p:cNvSpPr/>
          <p:nvPr>
            <p:ph idx="1"/>
          </p:nvPr>
        </p:nvSpPr>
        <p:spPr>
          <a:xfrm>
            <a:off x="104140" y="1199515"/>
            <a:ext cx="8681085" cy="4926965"/>
          </a:xfrm>
        </p:spPr>
        <p:txBody>
          <a:bodyPr/>
          <a:p>
            <a:pPr algn="just">
              <a:buFont typeface="Wingdings" panose="05000000000000000000" charset="0"/>
              <a:buChar char="Ø"/>
            </a:pPr>
            <a:r>
              <a:rPr lang="en-US" sz="2400">
                <a:gradFill>
                  <a:gsLst>
                    <a:gs pos="0">
                      <a:srgbClr val="012D86"/>
                    </a:gs>
                    <a:gs pos="100000">
                      <a:srgbClr val="0E2557"/>
                    </a:gs>
                  </a:gsLst>
                  <a:lin scaled="0"/>
                </a:gradFill>
                <a:latin typeface="Arial" panose="020B0604020202020204" pitchFamily="34" charset="0"/>
                <a:cs typeface="Arial" panose="020B0604020202020204" pitchFamily="34" charset="0"/>
              </a:rPr>
              <a:t>The incidence of depression was found to be varied across the academic years in medical school. First-year students had the highest prevalence of depression (33.5%), and the rates gradually decreased until year 5 (20.5%). </a:t>
            </a:r>
            <a:endParaRPr 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algn="just">
              <a:buFont typeface="Wingdings" panose="05000000000000000000" charset="0"/>
              <a:buChar char="Ø"/>
            </a:pPr>
            <a:r>
              <a:rPr lang="en-US" sz="2400">
                <a:gradFill>
                  <a:gsLst>
                    <a:gs pos="0">
                      <a:srgbClr val="012D86"/>
                    </a:gs>
                    <a:gs pos="100000">
                      <a:srgbClr val="0E2557"/>
                    </a:gs>
                  </a:gsLst>
                  <a:lin scaled="0"/>
                </a:gradFill>
                <a:latin typeface="Arial" panose="020B0604020202020204" pitchFamily="34" charset="0"/>
                <a:cs typeface="Arial" panose="020B0604020202020204" pitchFamily="34" charset="0"/>
              </a:rPr>
              <a:t> A Pakistani study stated a high prevalence of depression among newly entered students (1st and 2nd year students) compared to senior students.</a:t>
            </a:r>
            <a:endParaRPr 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algn="just">
              <a:buFont typeface="Wingdings" panose="05000000000000000000" charset="0"/>
              <a:buChar char="Ø"/>
            </a:pPr>
            <a:r>
              <a:rPr lang="en-US" sz="2400">
                <a:gradFill>
                  <a:gsLst>
                    <a:gs pos="0">
                      <a:srgbClr val="012D86"/>
                    </a:gs>
                    <a:gs pos="100000">
                      <a:srgbClr val="0E2557"/>
                    </a:gs>
                  </a:gsLst>
                  <a:lin scaled="0"/>
                </a:gradFill>
                <a:latin typeface="Arial" panose="020B0604020202020204" pitchFamily="34" charset="0"/>
                <a:cs typeface="Arial" panose="020B0604020202020204" pitchFamily="34" charset="0"/>
              </a:rPr>
              <a:t> In contrast, in another study, the risk of depression was significantly higher in third-year students (39%) compared to first-year students (28.4%), besides an increased level of perceived stress among the same group. </a:t>
            </a:r>
            <a:endParaRPr lang="en-US" sz="2400">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Content Placeholder 2"/>
          <p:cNvSpPr>
            <a:spLocks noGrp="1"/>
          </p:cNvSpPr>
          <p:nvPr>
            <p:ph sz="half" idx="1"/>
          </p:nvPr>
        </p:nvSpPr>
        <p:spPr>
          <a:xfrm>
            <a:off x="5481320" y="2438400"/>
            <a:ext cx="3420745" cy="1063625"/>
          </a:xfrm>
        </p:spPr>
        <p:txBody>
          <a:bodyPr vert="horz" wrap="square" lIns="91440" tIns="45720" rIns="91440" bIns="45720" anchor="t" anchorCtr="0"/>
          <a:p>
            <a:pPr marL="0" indent="0" eaLnBrk="1" hangingPunct="1">
              <a:lnSpc>
                <a:spcPct val="80000"/>
              </a:lnSpc>
              <a:buNone/>
            </a:pPr>
            <a:r>
              <a:rPr lang="en-US" altLang="zh-CN" sz="6000" b="1" dirty="0">
                <a:solidFill>
                  <a:srgbClr val="C00000"/>
                </a:solidFill>
                <a:latin typeface="Algerian" panose="04020705040A02060702" charset="0"/>
                <a:ea typeface="Arial" panose="020B0604020202020204" pitchFamily="34" charset="0"/>
                <a:cs typeface="Algerian" panose="04020705040A02060702" charset="0"/>
              </a:rPr>
              <a:t>Anxiety</a:t>
            </a:r>
            <a:endParaRPr lang="en-US" altLang="zh-CN" sz="6000" b="1" dirty="0">
              <a:solidFill>
                <a:srgbClr val="C00000"/>
              </a:solidFill>
              <a:latin typeface="Algerian" panose="04020705040A02060702" charset="0"/>
              <a:ea typeface="Arial" panose="020B0604020202020204" pitchFamily="34" charset="0"/>
              <a:cs typeface="Algerian" panose="04020705040A02060702" charset="0"/>
            </a:endParaRPr>
          </a:p>
        </p:txBody>
      </p:sp>
      <p:pic>
        <p:nvPicPr>
          <p:cNvPr id="109" name="Content Placeholder 108"/>
          <p:cNvPicPr/>
          <p:nvPr>
            <p:ph sz="half" idx="2"/>
          </p:nvPr>
        </p:nvPicPr>
        <p:blipFill>
          <a:blip r:embed="rId2"/>
          <a:stretch>
            <a:fillRect/>
          </a:stretch>
        </p:blipFill>
        <p:spPr>
          <a:xfrm>
            <a:off x="304800" y="435610"/>
            <a:ext cx="5256530" cy="5596890"/>
          </a:xfrm>
          <a:prstGeom prst="rect">
            <a:avLst/>
          </a:prstGeom>
          <a:noFill/>
          <a:ln w="9525">
            <a:noFill/>
          </a:ln>
        </p:spPr>
      </p:pic>
      <p:pic>
        <p:nvPicPr>
          <p:cNvPr id="105" name="Content Placeholder 104"/>
          <p:cNvPicPr/>
          <p:nvPr/>
        </p:nvPicPr>
        <p:blipFill>
          <a:blip r:embed="rId3"/>
          <a:stretch>
            <a:fillRect/>
          </a:stretch>
        </p:blipFill>
        <p:spPr>
          <a:xfrm>
            <a:off x="6019800" y="3962400"/>
            <a:ext cx="2064385" cy="1875790"/>
          </a:xfrm>
          <a:prstGeom prst="rect">
            <a:avLst/>
          </a:prstGeom>
          <a:noFill/>
          <a:ln w="9525">
            <a:noFill/>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742315"/>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Prevalence of Anxiety</a:t>
            </a:r>
            <a:endPar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idx="1"/>
          </p:nvPr>
        </p:nvSpPr>
        <p:spPr>
          <a:xfrm>
            <a:off x="257810" y="838200"/>
            <a:ext cx="8557895" cy="5177155"/>
          </a:xfrm>
        </p:spPr>
        <p:txBody>
          <a:bodyPr vert="horz" wrap="square" lIns="91440" tIns="45720" rIns="91440" bIns="45720" anchor="t" anchorCtr="0"/>
          <a:p>
            <a:pPr marL="0" indent="0" algn="just" eaLnBrk="1" hangingPunct="1">
              <a:buNone/>
            </a:pPr>
            <a:r>
              <a:rPr lang="en-US" altLang="zh-CN" sz="2400" dirty="0">
                <a:solidFill>
                  <a:schemeClr val="tx1"/>
                </a:solidFill>
                <a:latin typeface="Arial" panose="020B0604020202020204" pitchFamily="34" charset="0"/>
              </a:rPr>
              <a:t>	The prevalence of anxiety among medical students has been reported from different regions and countries. </a:t>
            </a:r>
            <a:endParaRPr lang="en-US" altLang="zh-CN" sz="2400" dirty="0">
              <a:solidFill>
                <a:schemeClr val="tx1"/>
              </a:solidFill>
              <a:latin typeface="Arial" panose="020B0604020202020204" pitchFamily="34" charset="0"/>
            </a:endParaRPr>
          </a:p>
          <a:p>
            <a:pPr marL="0" indent="0" algn="just" eaLnBrk="1" hangingPunct="1">
              <a:buNone/>
            </a:pPr>
            <a:r>
              <a:rPr lang="en-US" altLang="zh-CN" sz="2400" dirty="0">
                <a:solidFill>
                  <a:schemeClr val="tx1"/>
                </a:solidFill>
                <a:latin typeface="Arial" panose="020B0604020202020204" pitchFamily="34" charset="0"/>
              </a:rPr>
              <a:t>	According to a cross-sectional study carried out in Pakistan, a high prevalence of anxiety (47.7%) was found among medical students.</a:t>
            </a:r>
            <a:endParaRPr lang="en-US" altLang="zh-CN" sz="2400" dirty="0">
              <a:solidFill>
                <a:schemeClr val="tx1"/>
              </a:solidFill>
              <a:latin typeface="Arial" panose="020B0604020202020204" pitchFamily="34" charset="0"/>
            </a:endParaRPr>
          </a:p>
          <a:p>
            <a:pPr marL="0" indent="0" algn="just" eaLnBrk="1" hangingPunct="1">
              <a:buNone/>
            </a:pPr>
            <a:r>
              <a:rPr lang="en-US" altLang="zh-CN" sz="2400" dirty="0">
                <a:solidFill>
                  <a:schemeClr val="tx1"/>
                </a:solidFill>
                <a:latin typeface="Arial" panose="020B0604020202020204" pitchFamily="34" charset="0"/>
              </a:rPr>
              <a:t>	 A systematic review included medical colleges across Europe and countries speaking English outside North America and found that the frequency of anxiety varied between 7.7–65.5%.</a:t>
            </a:r>
            <a:endParaRPr lang="en-US" altLang="zh-CN" sz="2400" dirty="0">
              <a:solidFill>
                <a:schemeClr val="tx1"/>
              </a:solidFill>
              <a:latin typeface="Arial" panose="020B0604020202020204" pitchFamily="34" charset="0"/>
            </a:endParaRPr>
          </a:p>
          <a:p>
            <a:pPr marL="0" indent="0" algn="just" eaLnBrk="1" hangingPunct="1">
              <a:buNone/>
            </a:pPr>
            <a:r>
              <a:rPr lang="en-US" altLang="zh-CN" sz="2400" dirty="0">
                <a:solidFill>
                  <a:schemeClr val="tx1"/>
                </a:solidFill>
                <a:latin typeface="Arial" panose="020B0604020202020204" pitchFamily="34" charset="0"/>
              </a:rPr>
              <a:t> 	India: 66,9%,Turkish (47.1%), Egyptian university (73%), Nepal (41.1%), Brazil (37.2%), Great Britain (31.2%), Middle East: 28.7% , Saudi: 34.9% </a:t>
            </a:r>
            <a:endParaRPr lang="en-US" altLang="zh-CN" sz="2400" dirty="0">
              <a:solidFill>
                <a:schemeClr val="tx1"/>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76200"/>
            <a:ext cx="9083040" cy="718185"/>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Difference in Gender</a:t>
            </a:r>
            <a:endPar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sz="half" idx="1"/>
          </p:nvPr>
        </p:nvSpPr>
        <p:spPr>
          <a:xfrm>
            <a:off x="457200" y="990600"/>
            <a:ext cx="8180705" cy="5058410"/>
          </a:xfrm>
        </p:spPr>
        <p:txBody>
          <a:bodyPr vert="horz" wrap="square" lIns="91440" tIns="45720" rIns="91440" bIns="45720" anchor="t" anchorCtr="0"/>
          <a:p>
            <a:pPr marL="0" indent="0" algn="just" eaLnBrk="1" hangingPunct="1">
              <a:buNone/>
            </a:pPr>
            <a:r>
              <a:rPr lang="en-US" altLang="zh-CN" sz="2400" dirty="0">
                <a:solidFill>
                  <a:srgbClr val="002060"/>
                </a:solidFill>
                <a:latin typeface="Arial" panose="020B0604020202020204" pitchFamily="34" charset="0"/>
              </a:rPr>
              <a:t>	A study carried out among medical students showed a significant gender difference with twice the rate of anxiety among females compared to males (40% versus 20%).</a:t>
            </a:r>
            <a:endParaRPr lang="en-US" altLang="zh-CN" sz="2400" dirty="0">
              <a:solidFill>
                <a:srgbClr val="002060"/>
              </a:solidFill>
              <a:latin typeface="Arial" panose="020B0604020202020204" pitchFamily="34" charset="0"/>
            </a:endParaRPr>
          </a:p>
          <a:p>
            <a:pPr marL="0" indent="0" algn="just" eaLnBrk="1" hangingPunct="1">
              <a:buNone/>
            </a:pPr>
            <a:r>
              <a:rPr lang="en-US" altLang="zh-CN" sz="2400" dirty="0">
                <a:solidFill>
                  <a:srgbClr val="002060"/>
                </a:solidFill>
                <a:latin typeface="Arial" panose="020B0604020202020204" pitchFamily="34" charset="0"/>
              </a:rPr>
              <a:t>	Another study in Brazil assessed and compared the frequency and severity of symptoms of anxiety among first and sixth-year medical students. They found that females were more likely to suffer from anxiety than males.</a:t>
            </a:r>
            <a:endParaRPr lang="en-US" altLang="zh-CN" sz="2400" dirty="0">
              <a:solidFill>
                <a:srgbClr val="002060"/>
              </a:solidFill>
              <a:latin typeface="Arial" panose="020B0604020202020204" pitchFamily="34" charset="0"/>
            </a:endParaRPr>
          </a:p>
          <a:p>
            <a:pPr marL="0" indent="0" algn="just" eaLnBrk="1" hangingPunct="1">
              <a:buNone/>
            </a:pPr>
            <a:r>
              <a:rPr lang="en-US" altLang="zh-CN" sz="2400" dirty="0">
                <a:solidFill>
                  <a:srgbClr val="002060"/>
                </a:solidFill>
                <a:latin typeface="Arial" panose="020B0604020202020204" pitchFamily="34" charset="0"/>
              </a:rPr>
              <a:t> 	In Saudi Arabia, a cross-sectional study showed a significantly higher rate of psychological morbidities, including anxiety, among premedical, 1st, 2nd and 3rd year female medical students (89.7%) than males (60%).</a:t>
            </a:r>
            <a:endParaRPr lang="en-US" altLang="zh-CN" sz="24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99695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6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Factors Associated with Anxiety</a:t>
            </a:r>
            <a:r>
              <a:rPr kumimoji="0" lang="en-US" sz="26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 </a:t>
            </a:r>
            <a:endParaRPr kumimoji="0" lang="en-US" sz="26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idx="1"/>
          </p:nvPr>
        </p:nvSpPr>
        <p:spPr>
          <a:xfrm>
            <a:off x="381000" y="1143000"/>
            <a:ext cx="8288655" cy="4724400"/>
          </a:xfrm>
        </p:spPr>
        <p:txBody>
          <a:bodyPr vert="horz" wrap="square" lIns="91440" tIns="45720" rIns="91440" bIns="45720" anchor="t" anchorCtr="0"/>
          <a:p>
            <a:pPr algn="just" eaLnBrk="1" hangingPunct="1">
              <a:buFont typeface="Wingdings" panose="05000000000000000000" charset="0"/>
              <a:buChar char="Ø"/>
            </a:pPr>
            <a:r>
              <a:rPr lang="en-US" altLang="zh-CN" sz="2400" i="1" dirty="0">
                <a:gradFill>
                  <a:gsLst>
                    <a:gs pos="0">
                      <a:srgbClr val="012D86"/>
                    </a:gs>
                    <a:gs pos="100000">
                      <a:srgbClr val="0E2557"/>
                    </a:gs>
                  </a:gsLst>
                  <a:lin scaled="0"/>
                </a:gradFill>
                <a:latin typeface="Arial" panose="020B0604020202020204" pitchFamily="34" charset="0"/>
              </a:rPr>
              <a:t>Several risk factors that predispose undergraduate medical students to psychological disorders, like anxiety, have been reported. </a:t>
            </a:r>
            <a:endParaRPr lang="en-US" altLang="zh-CN" sz="2400" i="1" dirty="0">
              <a:gradFill>
                <a:gsLst>
                  <a:gs pos="0">
                    <a:srgbClr val="012D86"/>
                  </a:gs>
                  <a:gs pos="100000">
                    <a:srgbClr val="0E2557"/>
                  </a:gs>
                </a:gsLst>
                <a:lin scaled="0"/>
              </a:gradFill>
              <a:latin typeface="Arial" panose="020B0604020202020204" pitchFamily="34" charset="0"/>
            </a:endParaRPr>
          </a:p>
          <a:p>
            <a:pPr marL="0" indent="0" algn="just" eaLnBrk="1" hangingPunct="1">
              <a:buNone/>
            </a:pPr>
            <a:r>
              <a:rPr lang="en-US" altLang="zh-CN" sz="2400" dirty="0">
                <a:gradFill>
                  <a:gsLst>
                    <a:gs pos="0">
                      <a:srgbClr val="012D86"/>
                    </a:gs>
                    <a:gs pos="100000">
                      <a:srgbClr val="0E2557"/>
                    </a:gs>
                  </a:gsLst>
                  <a:lin scaled="0"/>
                </a:gradFill>
                <a:latin typeface="Arial" panose="020B0604020202020204" pitchFamily="34" charset="0"/>
              </a:rPr>
              <a:t>+ Pakistan: drugs addicted students, students with a positive family history of depression and anxiety, and individuals who had lost a close relative in the past year.</a:t>
            </a:r>
            <a:endParaRPr lang="en-US" altLang="zh-CN" sz="2400" dirty="0">
              <a:gradFill>
                <a:gsLst>
                  <a:gs pos="0">
                    <a:srgbClr val="012D86"/>
                  </a:gs>
                  <a:gs pos="100000">
                    <a:srgbClr val="0E2557"/>
                  </a:gs>
                </a:gsLst>
                <a:lin scaled="0"/>
              </a:gradFill>
              <a:latin typeface="Arial" panose="020B0604020202020204" pitchFamily="34" charset="0"/>
            </a:endParaRPr>
          </a:p>
          <a:p>
            <a:pPr marL="0" indent="0" algn="just" eaLnBrk="1" hangingPunct="1">
              <a:buNone/>
            </a:pPr>
            <a:r>
              <a:rPr lang="en-US" altLang="zh-CN" sz="2400" dirty="0">
                <a:gradFill>
                  <a:gsLst>
                    <a:gs pos="0">
                      <a:srgbClr val="012D86"/>
                    </a:gs>
                    <a:gs pos="100000">
                      <a:srgbClr val="0E2557"/>
                    </a:gs>
                  </a:gsLst>
                  <a:lin scaled="0"/>
                </a:gradFill>
                <a:latin typeface="Arial" panose="020B0604020202020204" pitchFamily="34" charset="0"/>
              </a:rPr>
              <a:t>+ Another study: students with economic difficulties were at a higher risk for such disorders. </a:t>
            </a:r>
            <a:endParaRPr lang="en-US" altLang="zh-CN" sz="2400" dirty="0">
              <a:gradFill>
                <a:gsLst>
                  <a:gs pos="0">
                    <a:srgbClr val="012D86"/>
                  </a:gs>
                  <a:gs pos="100000">
                    <a:srgbClr val="0E2557"/>
                  </a:gs>
                </a:gsLst>
                <a:lin scaled="0"/>
              </a:gradFill>
              <a:latin typeface="Arial" panose="020B0604020202020204" pitchFamily="34" charset="0"/>
            </a:endParaRPr>
          </a:p>
          <a:p>
            <a:pPr marL="0" indent="0" algn="just" eaLnBrk="1" hangingPunct="1">
              <a:buNone/>
            </a:pPr>
            <a:r>
              <a:rPr lang="en-US" altLang="zh-CN" sz="2400" dirty="0">
                <a:gradFill>
                  <a:gsLst>
                    <a:gs pos="0">
                      <a:srgbClr val="012D86"/>
                    </a:gs>
                    <a:gs pos="100000">
                      <a:srgbClr val="0E2557"/>
                    </a:gs>
                  </a:gsLst>
                  <a:lin scaled="0"/>
                </a:gradFill>
                <a:latin typeface="Arial" panose="020B0604020202020204" pitchFamily="34" charset="0"/>
              </a:rPr>
              <a:t>+ In Egypt: They showed that the female gender, university campus residents, pre-clinical years students, and students with lower academic accomplishment had higher scores of anxiety than other groups.</a:t>
            </a:r>
            <a:endParaRPr lang="en-US" altLang="zh-CN" sz="2400" dirty="0">
              <a:gradFill>
                <a:gsLst>
                  <a:gs pos="0">
                    <a:srgbClr val="012D86"/>
                  </a:gs>
                  <a:gs pos="100000">
                    <a:srgbClr val="0E2557"/>
                  </a:gs>
                </a:gsLst>
                <a:lin scaled="0"/>
              </a:gradFill>
              <a:latin typeface="Arial" panose="020B0604020202020204" pitchFamily="34" charset="0"/>
            </a:endParaRPr>
          </a:p>
          <a:p>
            <a:pPr marL="0" indent="0" algn="just" eaLnBrk="1" hangingPunct="1">
              <a:buNone/>
            </a:pPr>
            <a:endParaRPr lang="en-US" altLang="zh-CN" sz="2400" dirty="0">
              <a:gradFill>
                <a:gsLst>
                  <a:gs pos="0">
                    <a:srgbClr val="012D86"/>
                  </a:gs>
                  <a:gs pos="100000">
                    <a:srgbClr val="0E2557"/>
                  </a:gs>
                </a:gsLst>
                <a:lin scaled="0"/>
              </a:gra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060815" cy="862965"/>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sz="2600" b="1" dirty="0">
                <a:solidFill>
                  <a:srgbClr val="002060"/>
                </a:solidFill>
                <a:latin typeface="Arial" panose="020B0604020202020204" pitchFamily="34" charset="0"/>
                <a:cs typeface="Arial" panose="020B0604020202020204" pitchFamily="34" charset="0"/>
                <a:sym typeface="+mn-ea"/>
              </a:rPr>
              <a:t>Factors Associated with Anxiety</a:t>
            </a:r>
            <a:endParaRPr kumimoji="0" sz="26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sym typeface="+mn-ea"/>
            </a:endParaRPr>
          </a:p>
        </p:txBody>
      </p:sp>
      <p:sp>
        <p:nvSpPr>
          <p:cNvPr id="8195" name="Content Placeholder 2"/>
          <p:cNvSpPr>
            <a:spLocks noGrp="1"/>
          </p:cNvSpPr>
          <p:nvPr>
            <p:ph sz="half" idx="1"/>
          </p:nvPr>
        </p:nvSpPr>
        <p:spPr>
          <a:xfrm>
            <a:off x="229235" y="1149350"/>
            <a:ext cx="8373745" cy="4916805"/>
          </a:xfrm>
        </p:spPr>
        <p:txBody>
          <a:bodyPr vert="horz" wrap="square" lIns="91440" tIns="45720" rIns="91440" bIns="45720" anchor="t" anchorCtr="0"/>
          <a:p>
            <a:pPr marL="0" indent="0" algn="just" eaLnBrk="1" latinLnBrk="0" hangingPunct="1">
              <a:spcBef>
                <a:spcPts val="0"/>
              </a:spcBef>
              <a:buNone/>
            </a:pPr>
            <a:r>
              <a:rPr lang="en-US" altLang="zh-CN" sz="2300" dirty="0">
                <a:solidFill>
                  <a:srgbClr val="002060"/>
                </a:solidFill>
                <a:latin typeface="Arial" panose="020B0604020202020204" pitchFamily="34" charset="0"/>
              </a:rPr>
              <a:t>    </a:t>
            </a:r>
            <a:r>
              <a:rPr lang="en-US" altLang="zh-CN" sz="2400" dirty="0">
                <a:solidFill>
                  <a:srgbClr val="002060"/>
                </a:solidFill>
                <a:latin typeface="Arial" panose="020B0604020202020204" pitchFamily="34" charset="0"/>
              </a:rPr>
              <a:t> 	Other issues may cause a significant effect on medical students’ mental and emotional well-being and induce anxiety such as long working and study hours, mastering medical knowledge, competition, and inadequate time for non-academic activities. </a:t>
            </a:r>
            <a:endParaRPr lang="en-US" altLang="zh-CN" sz="2400" dirty="0">
              <a:solidFill>
                <a:srgbClr val="002060"/>
              </a:solidFill>
              <a:latin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rPr>
              <a:t>    	Additionally, anxiety was found to be positively predicted by a family history of mental disorders.</a:t>
            </a:r>
            <a:endParaRPr lang="en-US" altLang="zh-CN" sz="2400" dirty="0">
              <a:solidFill>
                <a:srgbClr val="002060"/>
              </a:solidFill>
              <a:latin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rPr>
              <a:t>	A study highlighted students’ three top concerns: academic performance, the pressure to succeed, and post-graduation plans. </a:t>
            </a:r>
            <a:endParaRPr lang="en-US" altLang="zh-CN" sz="24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22" name="Picture 121"/>
          <p:cNvPicPr/>
          <p:nvPr/>
        </p:nvPicPr>
        <p:blipFill>
          <a:blip r:embed="rId2"/>
          <a:stretch>
            <a:fillRect/>
          </a:stretch>
        </p:blipFill>
        <p:spPr>
          <a:xfrm>
            <a:off x="381000" y="5061585"/>
            <a:ext cx="812800" cy="1102995"/>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76200"/>
            <a:ext cx="9112885" cy="82677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sz="2400" b="1" dirty="0">
                <a:solidFill>
                  <a:srgbClr val="002060"/>
                </a:solidFill>
                <a:latin typeface="Arial" panose="020B0604020202020204" pitchFamily="34" charset="0"/>
                <a:cs typeface="Arial" panose="020B0604020202020204" pitchFamily="34" charset="0"/>
                <a:sym typeface="+mn-ea"/>
              </a:rPr>
              <a:t>Difference Between Medical and Non</a:t>
            </a:r>
            <a:r>
              <a:rPr lang="en-US" sz="2400" b="1" dirty="0">
                <a:solidFill>
                  <a:srgbClr val="002060"/>
                </a:solidFill>
                <a:latin typeface="Arial" panose="020B0604020202020204" pitchFamily="34" charset="0"/>
                <a:cs typeface="Arial" panose="020B0604020202020204" pitchFamily="34" charset="0"/>
                <a:sym typeface="+mn-ea"/>
              </a:rPr>
              <a:t>-</a:t>
            </a:r>
            <a:r>
              <a:rPr sz="2400" b="1" dirty="0">
                <a:solidFill>
                  <a:srgbClr val="002060"/>
                </a:solidFill>
                <a:latin typeface="Arial" panose="020B0604020202020204" pitchFamily="34" charset="0"/>
                <a:cs typeface="Arial" panose="020B0604020202020204" pitchFamily="34" charset="0"/>
                <a:sym typeface="+mn-ea"/>
              </a:rPr>
              <a:t>Medical Students</a:t>
            </a:r>
            <a:endParaRPr sz="2400" b="1" dirty="0">
              <a:solidFill>
                <a:srgbClr val="002060"/>
              </a:solidFill>
              <a:latin typeface="Arial" panose="020B0604020202020204" pitchFamily="34" charset="0"/>
              <a:cs typeface="Arial" panose="020B0604020202020204" pitchFamily="34" charset="0"/>
              <a:sym typeface="+mn-ea"/>
            </a:endParaRPr>
          </a:p>
        </p:txBody>
      </p:sp>
      <p:sp>
        <p:nvSpPr>
          <p:cNvPr id="8195" name="Content Placeholder 2"/>
          <p:cNvSpPr>
            <a:spLocks noGrp="1"/>
          </p:cNvSpPr>
          <p:nvPr>
            <p:ph sz="half" idx="1"/>
          </p:nvPr>
        </p:nvSpPr>
        <p:spPr>
          <a:xfrm>
            <a:off x="381000" y="1166495"/>
            <a:ext cx="8311515" cy="4350385"/>
          </a:xfrm>
        </p:spPr>
        <p:txBody>
          <a:bodyPr vert="horz" wrap="square" lIns="91440" tIns="45720" rIns="91440" bIns="45720" anchor="t" anchorCtr="0"/>
          <a:p>
            <a:pPr marL="0" indent="0" algn="just" eaLnBrk="1" latinLnBrk="0" hangingPunct="1">
              <a:spcBef>
                <a:spcPts val="0"/>
              </a:spcBef>
              <a:buNone/>
            </a:pPr>
            <a:r>
              <a:rPr lang="en-US" altLang="zh-CN" sz="2400" dirty="0">
                <a:solidFill>
                  <a:srgbClr val="002060"/>
                </a:solidFill>
                <a:latin typeface="Arial" panose="020B0604020202020204" pitchFamily="34" charset="0"/>
              </a:rPr>
              <a:t>	</a:t>
            </a:r>
            <a:r>
              <a:rPr lang="en-US" altLang="zh-CN" sz="2400" dirty="0">
                <a:solidFill>
                  <a:srgbClr val="002060"/>
                </a:solidFill>
                <a:latin typeface="Arial" panose="020B0604020202020204" pitchFamily="34" charset="0"/>
              </a:rPr>
              <a:t>A study in Portugal reported that anxiety symptoms were significantly more prevalent among medical students than non-medical students.</a:t>
            </a:r>
            <a:endParaRPr lang="en-US" altLang="zh-CN" sz="2400" dirty="0">
              <a:solidFill>
                <a:srgbClr val="002060"/>
              </a:solidFill>
              <a:latin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rPr>
              <a:t> 	A systematic review that included students from the USA and Canada found greater anxiety levels among medical students than the general population. </a:t>
            </a:r>
            <a:endParaRPr lang="en-US" altLang="zh-CN" sz="2400" dirty="0">
              <a:solidFill>
                <a:srgbClr val="002060"/>
              </a:solidFill>
              <a:latin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rPr>
              <a:t>	Saudi Arabia revealed a decrease in well-being and higher levels of anxiety among medical compared to non-medical students as early as the start of the bachelor’s program.</a:t>
            </a:r>
            <a:endParaRPr lang="en-US" altLang="zh-CN" sz="24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10" name="Content Placeholder 109"/>
          <p:cNvPicPr/>
          <p:nvPr>
            <p:ph sz="half" idx="2"/>
          </p:nvPr>
        </p:nvPicPr>
        <p:blipFill>
          <a:blip r:embed="rId2"/>
          <a:stretch>
            <a:fillRect/>
          </a:stretch>
        </p:blipFill>
        <p:spPr>
          <a:xfrm>
            <a:off x="152400" y="5257800"/>
            <a:ext cx="1160780" cy="848995"/>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098915" cy="89027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sz="2400" b="1" dirty="0">
                <a:solidFill>
                  <a:srgbClr val="002060"/>
                </a:solidFill>
                <a:latin typeface="Arial" panose="020B0604020202020204" pitchFamily="34" charset="0"/>
                <a:cs typeface="Arial" panose="020B0604020202020204" pitchFamily="34" charset="0"/>
                <a:sym typeface="+mn-ea"/>
              </a:rPr>
              <a:t>The Variation Across the Academic Years</a:t>
            </a:r>
            <a:endParaRPr sz="2400" b="1" dirty="0">
              <a:solidFill>
                <a:srgbClr val="002060"/>
              </a:solidFill>
              <a:latin typeface="Arial" panose="020B0604020202020204" pitchFamily="34" charset="0"/>
              <a:cs typeface="Arial" panose="020B0604020202020204" pitchFamily="34" charset="0"/>
              <a:sym typeface="+mn-ea"/>
            </a:endParaRPr>
          </a:p>
        </p:txBody>
      </p:sp>
      <p:sp>
        <p:nvSpPr>
          <p:cNvPr id="8195" name="Content Placeholder 2"/>
          <p:cNvSpPr>
            <a:spLocks noGrp="1"/>
          </p:cNvSpPr>
          <p:nvPr>
            <p:ph sz="half" idx="1"/>
          </p:nvPr>
        </p:nvSpPr>
        <p:spPr>
          <a:xfrm>
            <a:off x="133350" y="1143635"/>
            <a:ext cx="8665210" cy="4206875"/>
          </a:xfrm>
        </p:spPr>
        <p:txBody>
          <a:bodyPr vert="horz" wrap="square" lIns="91440" tIns="45720" rIns="91440" bIns="45720" anchor="t" anchorCtr="0"/>
          <a:p>
            <a:pPr algn="just" eaLnBrk="1" latinLnBrk="0" hangingPunct="1">
              <a:spcBef>
                <a:spcPts val="0"/>
              </a:spcBef>
              <a:buFont typeface="Wingdings" panose="05000000000000000000" charset="0"/>
              <a:buChar char="Ø"/>
            </a:pPr>
            <a:r>
              <a:rPr lang="en-US" altLang="zh-CN" sz="2400" dirty="0">
                <a:solidFill>
                  <a:srgbClr val="002060"/>
                </a:solidFill>
                <a:latin typeface="Arial" panose="020B0604020202020204" pitchFamily="34" charset="0"/>
              </a:rPr>
              <a:t>Many studies compared the levels of anxiety among different academic years in medical school.</a:t>
            </a:r>
            <a:endParaRPr lang="en-US" altLang="zh-CN" sz="2400" dirty="0">
              <a:solidFill>
                <a:srgbClr val="002060"/>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rgbClr val="002060"/>
                </a:solidFill>
                <a:latin typeface="Arial" panose="020B0604020202020204" pitchFamily="34" charset="0"/>
              </a:rPr>
              <a:t>One found fluctuating rates of psychological disorders, including anxiety, among students, namely 45.86% in 1st, 52.58% in 2nd, 47.14% in 3rd, 28.75% in 4th, and 45.10% in final year. </a:t>
            </a:r>
            <a:endParaRPr lang="en-US" altLang="zh-CN" sz="2400" dirty="0">
              <a:solidFill>
                <a:srgbClr val="002060"/>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rgbClr val="002060"/>
                </a:solidFill>
                <a:latin typeface="Arial" panose="020B0604020202020204" pitchFamily="34" charset="0"/>
              </a:rPr>
              <a:t>Besides, anxiety symptoms were found to be frequent among medical students of 2nd year (61.6%). Similarly, a Brazilian study reported a higher frequency of anxiety symptoms among 1st year medical students (30.8%).</a:t>
            </a:r>
            <a:endParaRPr lang="en-US" altLang="zh-CN" sz="24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15" name="Content Placeholder 114"/>
          <p:cNvPicPr/>
          <p:nvPr>
            <p:ph sz="half" idx="2"/>
          </p:nvPr>
        </p:nvPicPr>
        <p:blipFill>
          <a:blip r:embed="rId2"/>
          <a:stretch>
            <a:fillRect/>
          </a:stretch>
        </p:blipFill>
        <p:spPr>
          <a:xfrm>
            <a:off x="7647940" y="4794250"/>
            <a:ext cx="1450975" cy="1295400"/>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Title 1"/>
          <p:cNvSpPr>
            <a:spLocks noGrp="1"/>
          </p:cNvSpPr>
          <p:nvPr>
            <p:ph type="title"/>
          </p:nvPr>
        </p:nvSpPr>
        <p:spPr>
          <a:xfrm>
            <a:off x="0" y="0"/>
            <a:ext cx="9210675" cy="913765"/>
          </a:xfrm>
          <a:solidFill>
            <a:srgbClr val="C6D9F1"/>
          </a:solidFill>
        </p:spPr>
        <p:txBody>
          <a:bodyPr vert="horz" wrap="square" lIns="91440" tIns="45720" rIns="91440" bIns="45720" anchor="ctr" anchorCtr="0"/>
          <a:p>
            <a:pPr eaLnBrk="1" hangingPunct="1">
              <a:buNone/>
            </a:pPr>
            <a:r>
              <a:rPr lang="en-US" sz="3600" b="1" dirty="0">
                <a:solidFill>
                  <a:srgbClr val="620210"/>
                </a:solidFill>
                <a:latin typeface="Arial" panose="020B0604020202020204" pitchFamily="34" charset="0"/>
              </a:rPr>
              <a:t>Introduction</a:t>
            </a:r>
            <a:endParaRPr lang="en-US" sz="3600" b="1" dirty="0">
              <a:solidFill>
                <a:srgbClr val="620210"/>
              </a:solidFill>
              <a:latin typeface="Arial" panose="020B0604020202020204" pitchFamily="34" charset="0"/>
            </a:endParaRPr>
          </a:p>
        </p:txBody>
      </p:sp>
      <p:sp>
        <p:nvSpPr>
          <p:cNvPr id="4099" name="Content Placeholder 2"/>
          <p:cNvSpPr>
            <a:spLocks noGrp="1"/>
          </p:cNvSpPr>
          <p:nvPr>
            <p:ph sz="half" idx="1"/>
          </p:nvPr>
        </p:nvSpPr>
        <p:spPr>
          <a:xfrm>
            <a:off x="304800" y="1066800"/>
            <a:ext cx="5912485" cy="4801235"/>
          </a:xfrm>
        </p:spPr>
        <p:txBody>
          <a:bodyPr vert="horz" wrap="square" lIns="91440" tIns="45720" rIns="91440" bIns="45720" anchor="t" anchorCtr="0"/>
          <a:p>
            <a:pPr marL="0" indent="0" algn="just" eaLnBrk="1" latinLnBrk="0" hangingPunct="1">
              <a:spcBef>
                <a:spcPts val="0"/>
              </a:spcBef>
              <a:buNone/>
            </a:pPr>
            <a:r>
              <a:rPr lang="en-US" altLang="zh-CN" sz="23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Mental health among undergraduate students represents an important public health entity.</a:t>
            </a:r>
            <a:endParaRPr lang="en-US" altLang="zh-CN" sz="2400" dirty="0">
              <a:solidFill>
                <a:srgbClr val="002060"/>
              </a:solidFill>
              <a:latin typeface="Arial" panose="020B0604020202020204" pitchFamily="34" charset="0"/>
              <a:cs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cs typeface="Arial" panose="020B0604020202020204" pitchFamily="34" charset="0"/>
              </a:rPr>
              <a:t>        University students face considerable demands in school and family, resulting in significant psychological stress that may lead to serious disorders and mental health issues such as depression and anxiety. </a:t>
            </a:r>
            <a:endParaRPr lang="en-US" altLang="zh-CN" sz="2400" dirty="0">
              <a:solidFill>
                <a:srgbClr val="002060"/>
              </a:solidFill>
              <a:latin typeface="Arial" panose="020B0604020202020204" pitchFamily="34" charset="0"/>
              <a:cs typeface="Arial" panose="020B0604020202020204" pitchFamily="34" charset="0"/>
            </a:endParaRPr>
          </a:p>
          <a:p>
            <a:pPr marL="0" indent="0" algn="just" eaLnBrk="1" latinLnBrk="0" hangingPunct="1">
              <a:spcBef>
                <a:spcPts val="0"/>
              </a:spcBef>
              <a:buNone/>
            </a:pPr>
            <a:r>
              <a:rPr lang="en-US" altLang="zh-CN" sz="2400" dirty="0">
                <a:solidFill>
                  <a:srgbClr val="002060"/>
                </a:solidFill>
                <a:latin typeface="Arial" panose="020B0604020202020204" pitchFamily="34" charset="0"/>
                <a:cs typeface="Arial" panose="020B0604020202020204" pitchFamily="34" charset="0"/>
              </a:rPr>
              <a:t>        As a result, university students’ academic performance,physical well-being and mental health may substantially worsen</a:t>
            </a:r>
            <a:r>
              <a:rPr lang="en-US" altLang="zh-CN" sz="2300" dirty="0">
                <a:solidFill>
                  <a:srgbClr val="002060"/>
                </a:solidFill>
                <a:latin typeface="Arial" panose="020B0604020202020204" pitchFamily="34" charset="0"/>
                <a:cs typeface="Arial" panose="020B0604020202020204" pitchFamily="34" charset="0"/>
              </a:rPr>
              <a:t>.</a:t>
            </a:r>
            <a:endParaRPr lang="en-US" altLang="zh-CN" sz="2300"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pic>
        <p:nvPicPr>
          <p:cNvPr id="117" name="Picture 116"/>
          <p:cNvPicPr/>
          <p:nvPr/>
        </p:nvPicPr>
        <p:blipFill>
          <a:blip r:embed="rId2"/>
          <a:stretch>
            <a:fillRect/>
          </a:stretch>
        </p:blipFill>
        <p:spPr>
          <a:xfrm>
            <a:off x="6324600" y="1347470"/>
            <a:ext cx="2795905" cy="3641725"/>
          </a:xfrm>
          <a:prstGeom prst="rect">
            <a:avLst/>
          </a:prstGeom>
          <a:noFill/>
          <a:ln w="9525">
            <a:noFill/>
          </a:ln>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102743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sz="2400" b="1" dirty="0">
                <a:solidFill>
                  <a:srgbClr val="002060"/>
                </a:solidFill>
                <a:latin typeface="Arial" panose="020B0604020202020204" pitchFamily="34" charset="0"/>
                <a:cs typeface="Arial" panose="020B0604020202020204" pitchFamily="34" charset="0"/>
                <a:sym typeface="+mn-ea"/>
              </a:rPr>
              <a:t>Significance of the Findings and Recommendations</a:t>
            </a:r>
            <a:endParaRPr sz="2400" b="1" dirty="0">
              <a:solidFill>
                <a:srgbClr val="002060"/>
              </a:solidFill>
              <a:latin typeface="Arial" panose="020B0604020202020204" pitchFamily="34" charset="0"/>
              <a:cs typeface="Arial" panose="020B0604020202020204" pitchFamily="34" charset="0"/>
              <a:sym typeface="+mn-ea"/>
            </a:endParaRPr>
          </a:p>
        </p:txBody>
      </p:sp>
      <p:sp>
        <p:nvSpPr>
          <p:cNvPr id="8195" name="Content Placeholder 2"/>
          <p:cNvSpPr>
            <a:spLocks noGrp="1"/>
          </p:cNvSpPr>
          <p:nvPr>
            <p:ph idx="1"/>
          </p:nvPr>
        </p:nvSpPr>
        <p:spPr>
          <a:xfrm>
            <a:off x="203835" y="1218565"/>
            <a:ext cx="8701405" cy="5013325"/>
          </a:xfrm>
        </p:spPr>
        <p:txBody>
          <a:bodyPr vert="horz" wrap="square" lIns="91440" tIns="45720" rIns="91440" bIns="45720" anchor="t" anchorCtr="0"/>
          <a:p>
            <a:pPr algn="just" eaLnBrk="1" latinLnBrk="0" hangingPunct="1">
              <a:spcBef>
                <a:spcPts val="0"/>
              </a:spcBef>
              <a:buFont typeface="Wingdings" panose="05000000000000000000" charset="0"/>
              <a:buChar char="Ø"/>
            </a:pPr>
            <a:r>
              <a:rPr lang="en-US" altLang="zh-CN" sz="2400" dirty="0">
                <a:solidFill>
                  <a:schemeClr val="tx1"/>
                </a:solidFill>
                <a:latin typeface="Arial" panose="020B0604020202020204" pitchFamily="34" charset="0"/>
              </a:rPr>
              <a:t>The present narrative review showed that the prevalence of depression and anxiety is very high. </a:t>
            </a:r>
            <a:endParaRPr lang="en-US" altLang="zh-CN" sz="2400" dirty="0">
              <a:solidFill>
                <a:schemeClr val="tx1"/>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chemeClr val="tx1"/>
                </a:solidFill>
                <a:latin typeface="Arial" panose="020B0604020202020204" pitchFamily="34" charset="0"/>
              </a:rPr>
              <a:t>The incidence of depression ranged from 1.4% to 73.5%, and the anxiety ranged from 7.7% to 65.5% among medical students. </a:t>
            </a:r>
            <a:endParaRPr lang="en-US" altLang="zh-CN" sz="2400" dirty="0">
              <a:solidFill>
                <a:schemeClr val="tx1"/>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chemeClr val="tx1"/>
                </a:solidFill>
                <a:latin typeface="Arial" panose="020B0604020202020204" pitchFamily="34" charset="0"/>
              </a:rPr>
              <a:t>Female medical students were more vulnerable to anxiety and depression than male students. </a:t>
            </a:r>
            <a:endParaRPr lang="en-US" altLang="zh-CN" sz="2400" dirty="0">
              <a:solidFill>
                <a:schemeClr val="tx1"/>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chemeClr val="tx1"/>
                </a:solidFill>
                <a:latin typeface="Arial" panose="020B0604020202020204" pitchFamily="34" charset="0"/>
              </a:rPr>
              <a:t>The associated factors with depression and anxiety are female gender, economic condition, academic pressure, etc. </a:t>
            </a:r>
            <a:endParaRPr lang="en-US" altLang="zh-CN" sz="2400" dirty="0">
              <a:solidFill>
                <a:schemeClr val="tx1"/>
              </a:solidFill>
              <a:latin typeface="Arial" panose="020B0604020202020204" pitchFamily="34" charset="0"/>
            </a:endParaRPr>
          </a:p>
          <a:p>
            <a:pPr algn="just" eaLnBrk="1" latinLnBrk="0" hangingPunct="1">
              <a:spcBef>
                <a:spcPts val="0"/>
              </a:spcBef>
              <a:buFont typeface="Wingdings" panose="05000000000000000000" charset="0"/>
              <a:buChar char="Ø"/>
            </a:pPr>
            <a:r>
              <a:rPr lang="en-US" altLang="zh-CN" sz="2400" dirty="0">
                <a:solidFill>
                  <a:schemeClr val="tx1"/>
                </a:solidFill>
                <a:latin typeface="Arial" panose="020B0604020202020204" pitchFamily="34" charset="0"/>
              </a:rPr>
              <a:t>Furthermore, the rate of depression and anxiety among medical students fluctuates across the academic years. This probably due to the difference in academia and student life from one school to another. </a:t>
            </a:r>
            <a:endParaRPr lang="en-US" altLang="zh-CN" sz="2400" dirty="0">
              <a:solidFill>
                <a:schemeClr val="tx1"/>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085580" cy="114300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sz="2400" b="1" dirty="0">
                <a:solidFill>
                  <a:srgbClr val="002060"/>
                </a:solidFill>
                <a:latin typeface="Arial" panose="020B0604020202020204" pitchFamily="34" charset="0"/>
                <a:cs typeface="Arial" panose="020B0604020202020204" pitchFamily="34" charset="0"/>
                <a:sym typeface="+mn-ea"/>
              </a:rPr>
              <a:t>Significance of the Findings and </a:t>
            </a:r>
            <a:br>
              <a:rPr sz="2400" b="1" dirty="0">
                <a:solidFill>
                  <a:srgbClr val="002060"/>
                </a:solidFill>
                <a:latin typeface="Arial" panose="020B0604020202020204" pitchFamily="34" charset="0"/>
                <a:cs typeface="Arial" panose="020B0604020202020204" pitchFamily="34" charset="0"/>
                <a:sym typeface="+mn-ea"/>
              </a:rPr>
            </a:br>
            <a:r>
              <a:rPr sz="2400" b="1" dirty="0">
                <a:solidFill>
                  <a:srgbClr val="002060"/>
                </a:solidFill>
                <a:latin typeface="Arial" panose="020B0604020202020204" pitchFamily="34" charset="0"/>
                <a:cs typeface="Arial" panose="020B0604020202020204" pitchFamily="34" charset="0"/>
                <a:sym typeface="+mn-ea"/>
              </a:rPr>
              <a:t>Recommendations</a:t>
            </a:r>
            <a:endParaRPr sz="2400" b="1" dirty="0">
              <a:solidFill>
                <a:srgbClr val="002060"/>
              </a:solidFill>
              <a:latin typeface="Arial" panose="020B0604020202020204" pitchFamily="34" charset="0"/>
              <a:cs typeface="Arial" panose="020B0604020202020204" pitchFamily="34" charset="0"/>
              <a:sym typeface="+mn-ea"/>
            </a:endParaRPr>
          </a:p>
        </p:txBody>
      </p:sp>
      <p:sp>
        <p:nvSpPr>
          <p:cNvPr id="8195" name="Content Placeholder 2"/>
          <p:cNvSpPr>
            <a:spLocks noGrp="1"/>
          </p:cNvSpPr>
          <p:nvPr>
            <p:ph sz="half" idx="1"/>
          </p:nvPr>
        </p:nvSpPr>
        <p:spPr>
          <a:xfrm>
            <a:off x="381635" y="1448435"/>
            <a:ext cx="5920105" cy="4763770"/>
          </a:xfrm>
        </p:spPr>
        <p:txBody>
          <a:bodyPr vert="horz" wrap="square" lIns="91440" tIns="45720" rIns="91440" bIns="45720" anchor="t" anchorCtr="0"/>
          <a:p>
            <a:pPr marL="0" indent="0" algn="just" eaLnBrk="1" latinLnBrk="0" hangingPunct="1">
              <a:spcBef>
                <a:spcPts val="0"/>
              </a:spcBef>
              <a:buNone/>
            </a:pPr>
            <a:r>
              <a:rPr lang="en-US" altLang="zh-CN" sz="2400" dirty="0">
                <a:solidFill>
                  <a:schemeClr val="tx1"/>
                </a:solidFill>
                <a:latin typeface="Arial" panose="020B0604020202020204" pitchFamily="34" charset="0"/>
              </a:rPr>
              <a:t>	Future research to estimate the global burden of these psychological morbidities in both developing and developed countries is of vital importance. </a:t>
            </a:r>
            <a:endParaRPr lang="en-US" altLang="zh-CN" sz="2400" dirty="0">
              <a:solidFill>
                <a:schemeClr val="tx1"/>
              </a:solidFill>
              <a:latin typeface="Arial" panose="020B0604020202020204" pitchFamily="34" charset="0"/>
            </a:endParaRPr>
          </a:p>
          <a:p>
            <a:pPr marL="0" indent="0" algn="just" eaLnBrk="1" latinLnBrk="0" hangingPunct="1">
              <a:spcBef>
                <a:spcPts val="0"/>
              </a:spcBef>
              <a:buNone/>
            </a:pPr>
            <a:r>
              <a:rPr lang="en-US" altLang="zh-CN" sz="2400" dirty="0">
                <a:solidFill>
                  <a:schemeClr val="tx1"/>
                </a:solidFill>
                <a:latin typeface="Arial" panose="020B0604020202020204" pitchFamily="34" charset="0"/>
              </a:rPr>
              <a:t>	Depression and anxiety cause hindrance to medical students’ academic career and later to their social life. </a:t>
            </a:r>
            <a:endParaRPr lang="en-US" altLang="zh-CN" sz="2400" dirty="0">
              <a:solidFill>
                <a:schemeClr val="tx1"/>
              </a:solidFill>
              <a:latin typeface="Arial" panose="020B0604020202020204" pitchFamily="34" charset="0"/>
            </a:endParaRPr>
          </a:p>
          <a:p>
            <a:pPr marL="0" indent="0" algn="just" eaLnBrk="1" latinLnBrk="0" hangingPunct="1">
              <a:spcBef>
                <a:spcPts val="0"/>
              </a:spcBef>
              <a:buNone/>
            </a:pPr>
            <a:r>
              <a:rPr lang="en-US" altLang="zh-CN" sz="2400" dirty="0">
                <a:solidFill>
                  <a:schemeClr val="tx1"/>
                </a:solidFill>
                <a:latin typeface="Arial" panose="020B0604020202020204" pitchFamily="34" charset="0"/>
              </a:rPr>
              <a:t>	It is suggested that these factors should be considered among medical students, and students should be provided psychological counseling in their early academic years. </a:t>
            </a:r>
            <a:endParaRPr lang="en-US" altLang="zh-CN" sz="2400" dirty="0">
              <a:solidFill>
                <a:schemeClr val="tx1"/>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5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21" name="Content Placeholder 120"/>
          <p:cNvPicPr>
            <a:picLocks noChangeAspect="1"/>
          </p:cNvPicPr>
          <p:nvPr>
            <p:ph sz="half" idx="2"/>
          </p:nvPr>
        </p:nvPicPr>
        <p:blipFill>
          <a:blip r:embed="rId2"/>
          <a:stretch>
            <a:fillRect/>
          </a:stretch>
        </p:blipFill>
        <p:spPr>
          <a:xfrm>
            <a:off x="6477000" y="1448435"/>
            <a:ext cx="2370455" cy="4526280"/>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p:sp>
        <p:nvSpPr>
          <p:cNvPr id="2" name="Title 1"/>
          <p:cNvSpPr>
            <a:spLocks noGrp="1"/>
          </p:cNvSpPr>
          <p:nvPr>
            <p:ph type="title"/>
          </p:nvPr>
        </p:nvSpPr>
        <p:spPr>
          <a:xfrm>
            <a:off x="609600" y="990600"/>
            <a:ext cx="6682105" cy="1143000"/>
          </a:xfrm>
        </p:spPr>
        <p:txBody>
          <a:bodyPr vert="horz" wrap="square" lIns="91440" tIns="45720" rIns="91440" bIns="45720" numCol="1" rtlCol="0" anchor="ctr"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Thank you for watching !</a:t>
            </a:r>
            <a:endParaRPr kumimoji="0" lang="en-US" sz="4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24" name="Content Placeholder 123"/>
          <p:cNvPicPr>
            <a:picLocks noChangeAspect="1"/>
          </p:cNvPicPr>
          <p:nvPr>
            <p:ph idx="1"/>
          </p:nvPr>
        </p:nvPicPr>
        <p:blipFill>
          <a:blip r:embed="rId2"/>
          <a:stretch>
            <a:fillRect/>
          </a:stretch>
        </p:blipFill>
        <p:spPr>
          <a:xfrm>
            <a:off x="533400" y="2819400"/>
            <a:ext cx="5078095" cy="344233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Title 1"/>
          <p:cNvSpPr>
            <a:spLocks noGrp="1"/>
          </p:cNvSpPr>
          <p:nvPr>
            <p:ph type="title"/>
          </p:nvPr>
        </p:nvSpPr>
        <p:spPr>
          <a:xfrm>
            <a:off x="635" y="0"/>
            <a:ext cx="9143365" cy="1143000"/>
          </a:xfrm>
          <a:solidFill>
            <a:srgbClr val="C6D9F1"/>
          </a:solidFill>
        </p:spPr>
        <p:txBody>
          <a:bodyPr vert="horz" wrap="square" lIns="91440" tIns="45720" rIns="91440" bIns="45720" anchor="ctr" anchorCtr="0"/>
          <a:p>
            <a:pPr eaLnBrk="1" hangingPunct="1">
              <a:buNone/>
            </a:pPr>
            <a:r>
              <a:rPr lang="en-US" sz="3600" b="1" dirty="0">
                <a:solidFill>
                  <a:srgbClr val="620210"/>
                </a:solidFill>
                <a:latin typeface="Arial" panose="020B0604020202020204" pitchFamily="34" charset="0"/>
              </a:rPr>
              <a:t>Introduction</a:t>
            </a:r>
            <a:endParaRPr lang="en-US" sz="3600" b="1" dirty="0">
              <a:solidFill>
                <a:srgbClr val="620210"/>
              </a:solidFill>
              <a:latin typeface="Arial" panose="020B0604020202020204" pitchFamily="34" charset="0"/>
            </a:endParaRPr>
          </a:p>
        </p:txBody>
      </p:sp>
      <p:sp>
        <p:nvSpPr>
          <p:cNvPr id="4099" name="Content Placeholder 2"/>
          <p:cNvSpPr>
            <a:spLocks noGrp="1"/>
          </p:cNvSpPr>
          <p:nvPr>
            <p:ph sz="half" idx="1"/>
          </p:nvPr>
        </p:nvSpPr>
        <p:spPr>
          <a:xfrm>
            <a:off x="186055" y="1295400"/>
            <a:ext cx="6002020" cy="4602480"/>
          </a:xfrm>
        </p:spPr>
        <p:txBody>
          <a:bodyPr vert="horz" wrap="square" lIns="91440" tIns="45720" rIns="91440" bIns="45720" anchor="t" anchorCtr="0"/>
          <a:p>
            <a:pPr marL="0" indent="0" algn="just" eaLnBrk="1" hangingPunct="1">
              <a:buNone/>
            </a:pPr>
            <a:r>
              <a:rPr lang="en-US" altLang="zh-CN" sz="2300" dirty="0">
                <a:solidFill>
                  <a:srgbClr val="001746"/>
                </a:solidFill>
                <a:latin typeface="Arial" panose="020B0604020202020204" pitchFamily="34" charset="0"/>
                <a:cs typeface="Arial" panose="020B0604020202020204" pitchFamily="34" charset="0"/>
              </a:rPr>
              <a:t>	</a:t>
            </a:r>
            <a:r>
              <a:rPr lang="en-US" altLang="zh-CN" sz="2300" dirty="0">
                <a:solidFill>
                  <a:srgbClr val="002060"/>
                </a:solidFill>
                <a:latin typeface="Arial" panose="020B0604020202020204" pitchFamily="34" charset="0"/>
                <a:cs typeface="Arial" panose="020B0604020202020204" pitchFamily="34" charset="0"/>
              </a:rPr>
              <a:t>Studies conducted among medical school graduates showed that psychological distress was associated with suboptimal quality of patient care, patient safety and professionalism.</a:t>
            </a:r>
            <a:endParaRPr lang="en-US" altLang="zh-CN" sz="2300" dirty="0">
              <a:solidFill>
                <a:srgbClr val="002060"/>
              </a:solidFill>
              <a:latin typeface="Arial" panose="020B0604020202020204" pitchFamily="34" charset="0"/>
              <a:cs typeface="Arial" panose="020B0604020202020204" pitchFamily="34" charset="0"/>
            </a:endParaRPr>
          </a:p>
          <a:p>
            <a:pPr marL="0" indent="0" algn="just" eaLnBrk="1" hangingPunct="1">
              <a:buNone/>
            </a:pPr>
            <a:r>
              <a:rPr lang="en-US" altLang="zh-CN" sz="2300" dirty="0">
                <a:solidFill>
                  <a:srgbClr val="002060"/>
                </a:solidFill>
                <a:latin typeface="Arial" panose="020B0604020202020204" pitchFamily="34" charset="0"/>
                <a:cs typeface="Arial" panose="020B0604020202020204" pitchFamily="34" charset="0"/>
              </a:rPr>
              <a:t> 	The present review provides a cross-sectional picture of the current condition of the psychological well-being of medical students. In addition, it sheds light on significant predictors of depression and anxiety and helps to identify and manage major stressors in academic life.</a:t>
            </a:r>
            <a:endParaRPr lang="en-US" altLang="zh-CN" sz="2300" dirty="0">
              <a:solidFill>
                <a:srgbClr val="002060"/>
              </a:solidFill>
              <a:latin typeface="Arial" panose="020B0604020202020204" pitchFamily="34" charset="0"/>
              <a:cs typeface="Arial" panose="020B0604020202020204" pitchFamily="34" charset="0"/>
            </a:endParaRPr>
          </a:p>
        </p:txBody>
      </p:sp>
      <p:pic>
        <p:nvPicPr>
          <p:cNvPr id="118" name="Picture 117"/>
          <p:cNvPicPr/>
          <p:nvPr/>
        </p:nvPicPr>
        <p:blipFill>
          <a:blip r:embed="rId2"/>
          <a:stretch>
            <a:fillRect/>
          </a:stretch>
        </p:blipFill>
        <p:spPr>
          <a:xfrm>
            <a:off x="6323965" y="1295400"/>
            <a:ext cx="2787650" cy="4359910"/>
          </a:xfrm>
          <a:prstGeom prst="rect">
            <a:avLst/>
          </a:prstGeom>
          <a:noFill/>
          <a:ln w="9525">
            <a:noFill/>
          </a:ln>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635" y="635"/>
            <a:ext cx="9110980" cy="114300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40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rPr>
              <a:t>Methods</a:t>
            </a:r>
            <a:endParaRPr kumimoji="0" sz="40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sz="half" idx="1"/>
          </p:nvPr>
        </p:nvSpPr>
        <p:spPr>
          <a:xfrm>
            <a:off x="172085" y="1568450"/>
            <a:ext cx="5366385" cy="4406265"/>
          </a:xfrm>
        </p:spPr>
        <p:txBody>
          <a:bodyPr vert="horz" wrap="square" lIns="91440" tIns="45720" rIns="91440" bIns="45720" anchor="t" anchorCtr="0"/>
          <a:p>
            <a:pPr marL="0" indent="0" algn="just" eaLnBrk="1" hangingPunct="1">
              <a:buNone/>
            </a:pPr>
            <a:r>
              <a:rPr lang="en-US" altLang="zh-CN" sz="2500" dirty="0">
                <a:solidFill>
                  <a:srgbClr val="002060"/>
                </a:solidFill>
                <a:latin typeface="Arial" panose="020B0604020202020204" pitchFamily="34" charset="0"/>
              </a:rPr>
              <a:t>	For this narrative review, MEDLINE was searched for peer-reviewed publications in the English literature (publication period: from the inception untill 2018). </a:t>
            </a:r>
            <a:endParaRPr lang="en-US" altLang="zh-CN" sz="2500" dirty="0">
              <a:solidFill>
                <a:srgbClr val="002060"/>
              </a:solidFill>
              <a:latin typeface="Arial" panose="020B0604020202020204" pitchFamily="34" charset="0"/>
            </a:endParaRPr>
          </a:p>
          <a:p>
            <a:pPr marL="0" indent="0" algn="just" eaLnBrk="1" hangingPunct="1">
              <a:buNone/>
            </a:pPr>
            <a:r>
              <a:rPr lang="en-US" altLang="zh-CN" sz="2500" dirty="0">
                <a:solidFill>
                  <a:srgbClr val="002060"/>
                </a:solidFill>
                <a:latin typeface="Arial" panose="020B0604020202020204" pitchFamily="34" charset="0"/>
              </a:rPr>
              <a:t>	We searched the grouping of Medical Subject Heading phrases: (medical students) AND (depression OR anxiety). </a:t>
            </a:r>
            <a:endParaRPr lang="en-US" altLang="zh-CN" sz="2500" dirty="0">
              <a:solidFill>
                <a:srgbClr val="002060"/>
              </a:solidFill>
              <a:latin typeface="Arial" panose="020B0604020202020204" pitchFamily="34" charset="0"/>
            </a:endParaRPr>
          </a:p>
          <a:p>
            <a:pPr marL="0" indent="0" algn="just" eaLnBrk="1" hangingPunct="1">
              <a:buNone/>
            </a:pPr>
            <a:r>
              <a:rPr lang="en-US" altLang="zh-CN" sz="2500" dirty="0">
                <a:solidFill>
                  <a:srgbClr val="002060"/>
                </a:solidFill>
                <a:latin typeface="Arial" panose="020B0604020202020204" pitchFamily="34" charset="0"/>
              </a:rPr>
              <a:t>	</a:t>
            </a:r>
            <a:endParaRPr lang="en-US" altLang="zh-CN" sz="2500" dirty="0">
              <a:solidFill>
                <a:srgbClr val="C0000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03" name="Content Placeholder 102"/>
          <p:cNvPicPr/>
          <p:nvPr>
            <p:ph sz="half" idx="2"/>
          </p:nvPr>
        </p:nvPicPr>
        <p:blipFill>
          <a:blip r:embed="rId2"/>
          <a:stretch>
            <a:fillRect/>
          </a:stretch>
        </p:blipFill>
        <p:spPr>
          <a:xfrm>
            <a:off x="5839460" y="1524635"/>
            <a:ext cx="3272155" cy="3452495"/>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229235" y="2590800"/>
            <a:ext cx="4603750" cy="1021080"/>
          </a:xfrm>
        </p:spPr>
        <p:txBody>
          <a:bodyPr vert="horz" wrap="square" lIns="91440" tIns="45720" rIns="91440" bIns="45720" anchor="t" anchorCtr="0"/>
          <a:p>
            <a:pPr marL="0" indent="0" eaLnBrk="1" hangingPunct="1">
              <a:lnSpc>
                <a:spcPct val="80000"/>
              </a:lnSpc>
              <a:buNone/>
            </a:pPr>
            <a:r>
              <a:rPr lang="en-US" altLang="zh-CN" sz="6000" b="1" dirty="0">
                <a:solidFill>
                  <a:srgbClr val="002060"/>
                </a:solidFill>
                <a:latin typeface="Algerian" panose="04020705040A02060702" charset="0"/>
                <a:ea typeface="Arial" panose="020B0604020202020204" pitchFamily="34" charset="0"/>
                <a:cs typeface="Algerian" panose="04020705040A02060702" charset="0"/>
              </a:rPr>
              <a:t>Depression</a:t>
            </a:r>
            <a:endParaRPr lang="en-US" altLang="zh-CN" sz="6000" b="1" dirty="0">
              <a:solidFill>
                <a:srgbClr val="002060"/>
              </a:solidFill>
              <a:latin typeface="Algerian" panose="04020705040A02060702" charset="0"/>
              <a:ea typeface="Arial" panose="020B0604020202020204" pitchFamily="34" charset="0"/>
              <a:cs typeface="Algerian" panose="04020705040A02060702" charset="0"/>
            </a:endParaRPr>
          </a:p>
        </p:txBody>
      </p:sp>
      <p:pic>
        <p:nvPicPr>
          <p:cNvPr id="7171" name="Picture 2" descr="C:\Users\Administrator\Desktop\Stress-33.jpg"/>
          <p:cNvPicPr>
            <a:picLocks noChangeAspect="1"/>
          </p:cNvPicPr>
          <p:nvPr/>
        </p:nvPicPr>
        <p:blipFill>
          <a:blip r:embed="rId2"/>
          <a:stretch>
            <a:fillRect/>
          </a:stretch>
        </p:blipFill>
        <p:spPr>
          <a:xfrm>
            <a:off x="4775835" y="990600"/>
            <a:ext cx="4178300" cy="4343400"/>
          </a:xfrm>
          <a:prstGeom prst="rect">
            <a:avLst/>
          </a:prstGeom>
          <a:noFill/>
          <a:ln w="9525">
            <a:noFill/>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78925" cy="967105"/>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gradFill>
                  <a:gsLst>
                    <a:gs pos="0">
                      <a:srgbClr val="012D86"/>
                    </a:gs>
                    <a:gs pos="100000">
                      <a:srgbClr val="0E2557"/>
                    </a:gs>
                  </a:gsLst>
                  <a:lin scaled="0"/>
                </a:gradFill>
                <a:latin typeface="Arial" panose="020B0604020202020204" pitchFamily="34" charset="0"/>
                <a:ea typeface="+mj-ea"/>
                <a:cs typeface="Arial" panose="020B0604020202020204" pitchFamily="34" charset="0"/>
              </a:rPr>
              <a:t>Prevalence of Depression</a:t>
            </a:r>
            <a:endParaRPr kumimoji="0" sz="2800" b="1" u="none" strike="noStrike" kern="1200" cap="none" spc="0" normalizeH="0" baseline="0" noProof="1" dirty="0">
              <a:gradFill>
                <a:gsLst>
                  <a:gs pos="0">
                    <a:srgbClr val="012D86"/>
                  </a:gs>
                  <a:gs pos="100000">
                    <a:srgbClr val="0E2557"/>
                  </a:gs>
                </a:gsLst>
                <a:lin scaled="0"/>
              </a:gra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sz="half" idx="1"/>
          </p:nvPr>
        </p:nvSpPr>
        <p:spPr>
          <a:xfrm>
            <a:off x="381000" y="1066800"/>
            <a:ext cx="8366125" cy="3663950"/>
          </a:xfrm>
        </p:spPr>
        <p:txBody>
          <a:bodyPr vert="horz" wrap="square" lIns="91440" tIns="45720" rIns="91440" bIns="45720" anchor="t" anchorCtr="0"/>
          <a:p>
            <a:pPr marL="0" indent="0" algn="just" eaLnBrk="1" hangingPunct="1">
              <a:buNone/>
            </a:pPr>
            <a:r>
              <a:rPr lang="en-US" altLang="zh-CN" sz="2400" dirty="0">
                <a:solidFill>
                  <a:srgbClr val="002060"/>
                </a:solidFill>
                <a:latin typeface="Arial" panose="020B0604020202020204" pitchFamily="34" charset="0"/>
              </a:rPr>
              <a:t>	Depression represents a significant health problem in university populations, with about one-third of students are affected. </a:t>
            </a:r>
            <a:endParaRPr lang="en-US" altLang="zh-CN" sz="2400" dirty="0">
              <a:solidFill>
                <a:srgbClr val="002060"/>
              </a:solidFill>
              <a:latin typeface="Arial" panose="020B0604020202020204" pitchFamily="34" charset="0"/>
            </a:endParaRPr>
          </a:p>
          <a:p>
            <a:pPr marL="0" indent="0" algn="just" eaLnBrk="1" hangingPunct="1">
              <a:buNone/>
            </a:pPr>
            <a:r>
              <a:rPr lang="en-US" altLang="zh-CN" sz="2400" dirty="0">
                <a:solidFill>
                  <a:srgbClr val="002060"/>
                </a:solidFill>
                <a:latin typeface="Arial" panose="020B0604020202020204" pitchFamily="34" charset="0"/>
              </a:rPr>
              <a:t>	A systematic review estimated that the mean prevalence of depressive disorders in university students was 30.6%, which was considerably higher than rates reported in general populations.</a:t>
            </a:r>
            <a:endParaRPr lang="en-US" altLang="zh-CN" sz="2400" dirty="0">
              <a:solidFill>
                <a:srgbClr val="002060"/>
              </a:solidFill>
              <a:latin typeface="Arial" panose="020B0604020202020204" pitchFamily="34" charset="0"/>
            </a:endParaRPr>
          </a:p>
          <a:p>
            <a:pPr marL="0" indent="0" algn="just" eaLnBrk="1" hangingPunct="1">
              <a:buNone/>
            </a:pPr>
            <a:r>
              <a:rPr lang="en-US" altLang="zh-CN" sz="2400" dirty="0">
                <a:solidFill>
                  <a:srgbClr val="002060"/>
                </a:solidFill>
                <a:latin typeface="Arial" panose="020B0604020202020204" pitchFamily="34" charset="0"/>
              </a:rPr>
              <a:t> 	Epidemiological data suggested that the prevalence of depression increased by 18.4% from 2005 to 2015.</a:t>
            </a:r>
            <a:endParaRPr lang="en-US" altLang="zh-CN" sz="2400" dirty="0">
              <a:solidFill>
                <a:srgbClr val="002060"/>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6149" name="Picture 4" descr="C:\Users\Administrator\Desktop\images (4).jpg"/>
          <p:cNvPicPr>
            <a:picLocks noChangeAspect="1"/>
          </p:cNvPicPr>
          <p:nvPr/>
        </p:nvPicPr>
        <p:blipFill>
          <a:blip r:embed="rId2"/>
          <a:stretch>
            <a:fillRect/>
          </a:stretch>
        </p:blipFill>
        <p:spPr>
          <a:xfrm>
            <a:off x="6629400" y="4876800"/>
            <a:ext cx="1203960" cy="975360"/>
          </a:xfrm>
          <a:prstGeom prst="rect">
            <a:avLst/>
          </a:prstGeom>
          <a:noFill/>
          <a:ln w="9525">
            <a:noFill/>
          </a:ln>
        </p:spPr>
      </p:pic>
      <p:pic>
        <p:nvPicPr>
          <p:cNvPr id="106" name="Content Placeholder 105"/>
          <p:cNvPicPr>
            <a:picLocks noChangeAspect="1"/>
          </p:cNvPicPr>
          <p:nvPr>
            <p:ph sz="half" idx="2"/>
          </p:nvPr>
        </p:nvPicPr>
        <p:blipFill>
          <a:blip r:embed="rId3"/>
          <a:stretch>
            <a:fillRect/>
          </a:stretch>
        </p:blipFill>
        <p:spPr>
          <a:xfrm>
            <a:off x="228600" y="5105400"/>
            <a:ext cx="1807845" cy="1002665"/>
          </a:xfrm>
          <a:prstGeom prst="rect">
            <a:avLst/>
          </a:prstGeom>
          <a:noFill/>
          <a:ln w="9525">
            <a:noFill/>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99695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rPr>
              <a:t>Prevalence of Depression</a:t>
            </a:r>
            <a:endParaRPr kumimoji="0" sz="28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idx="1"/>
          </p:nvPr>
        </p:nvSpPr>
        <p:spPr>
          <a:xfrm>
            <a:off x="217170" y="1196975"/>
            <a:ext cx="8674100" cy="4594225"/>
          </a:xfrm>
        </p:spPr>
        <p:txBody>
          <a:bodyPr vert="horz" wrap="square" lIns="91440" tIns="45720" rIns="91440" bIns="45720" anchor="t" anchorCtr="0"/>
          <a:p>
            <a:pPr algn="just" eaLnBrk="1" hangingPunct="1">
              <a:buFont typeface="Wingdings" panose="05000000000000000000" charset="0"/>
              <a:buChar char="Ø"/>
            </a:pPr>
            <a:r>
              <a:rPr lang="en-US" altLang="zh-CN" sz="2300" dirty="0">
                <a:solidFill>
                  <a:schemeClr val="tx1"/>
                </a:solidFill>
                <a:latin typeface="Arial" panose="020B0604020202020204" pitchFamily="34" charset="0"/>
              </a:rPr>
              <a:t>Regional distribution showed a high frequency of depression in the Middle East with a prevalence of 31.8%, followed by North America with an incidence of 30.3%, Asia (30.1%), South America (26.8%), and Europe (20%). </a:t>
            </a:r>
            <a:endParaRPr lang="en-US" altLang="zh-CN" sz="2300" dirty="0">
              <a:solidFill>
                <a:schemeClr val="tx1"/>
              </a:solidFill>
              <a:latin typeface="Arial" panose="020B0604020202020204" pitchFamily="34" charset="0"/>
            </a:endParaRPr>
          </a:p>
          <a:p>
            <a:pPr algn="just" eaLnBrk="1" hangingPunct="1">
              <a:buFont typeface="Wingdings" panose="05000000000000000000" charset="0"/>
              <a:buChar char="Ø"/>
            </a:pPr>
            <a:r>
              <a:rPr lang="en-US" altLang="zh-CN" sz="2300" dirty="0">
                <a:solidFill>
                  <a:schemeClr val="tx1"/>
                </a:solidFill>
                <a:latin typeface="Arial" panose="020B0604020202020204" pitchFamily="34" charset="0"/>
              </a:rPr>
              <a:t>The estimated frequency of depression or its manifestations in medical students around the world was 27.2%, according to a recent systematic review and meta-analysis. </a:t>
            </a:r>
            <a:endParaRPr lang="en-US" altLang="zh-CN" sz="2300" dirty="0">
              <a:solidFill>
                <a:schemeClr val="tx1"/>
              </a:solidFill>
              <a:latin typeface="Arial" panose="020B0604020202020204" pitchFamily="34" charset="0"/>
            </a:endParaRPr>
          </a:p>
          <a:p>
            <a:pPr algn="just" eaLnBrk="1" hangingPunct="1">
              <a:buFont typeface="Wingdings" panose="05000000000000000000" charset="0"/>
              <a:buChar char="Ø"/>
            </a:pPr>
            <a:r>
              <a:rPr lang="en-US" altLang="zh-CN" sz="2300" dirty="0">
                <a:solidFill>
                  <a:schemeClr val="tx1"/>
                </a:solidFill>
                <a:latin typeface="Arial" panose="020B0604020202020204" pitchFamily="34" charset="0"/>
              </a:rPr>
              <a:t>An United Arab of Emirates (UAE) study examined depression and anxiety in medical students, they found that 28.6% of medical undergraduates staff had a high score for depression. </a:t>
            </a:r>
            <a:endParaRPr lang="en-US" altLang="zh-CN" sz="2300" dirty="0">
              <a:solidFill>
                <a:schemeClr val="tx1"/>
              </a:solidFill>
              <a:latin typeface="Arial" panose="020B0604020202020204" pitchFamily="34" charset="0"/>
            </a:endParaRPr>
          </a:p>
          <a:p>
            <a:pPr algn="just" eaLnBrk="1" hangingPunct="1">
              <a:buFont typeface="Wingdings" panose="05000000000000000000" charset="0"/>
              <a:buChar char="Ø"/>
            </a:pPr>
            <a:r>
              <a:rPr lang="en-US" altLang="zh-CN" sz="2300" dirty="0">
                <a:solidFill>
                  <a:schemeClr val="tx1"/>
                </a:solidFill>
                <a:latin typeface="Arial" panose="020B0604020202020204" pitchFamily="34" charset="0"/>
              </a:rPr>
              <a:t>The overall frequency of depression or its symptoms among medical undergraduates ranged from 1.4% to 73.5%.</a:t>
            </a:r>
            <a:endParaRPr lang="en-US" altLang="zh-CN" sz="2300" dirty="0">
              <a:solidFill>
                <a:schemeClr val="tx1"/>
              </a:soli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076690" cy="87630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30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rPr>
              <a:t>Difference in Gender</a:t>
            </a:r>
            <a:endParaRPr kumimoji="0" sz="3000" b="1" u="none" strike="noStrike" kern="1200" cap="none" spc="0" normalizeH="0" baseline="0" noProof="1" dirty="0">
              <a:solidFill>
                <a:srgbClr val="001746"/>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sz="half" idx="1"/>
          </p:nvPr>
        </p:nvSpPr>
        <p:spPr>
          <a:xfrm>
            <a:off x="154305" y="1312545"/>
            <a:ext cx="8769350" cy="4813935"/>
          </a:xfrm>
        </p:spPr>
        <p:txBody>
          <a:bodyPr vert="horz" wrap="square" lIns="91440" tIns="45720" rIns="91440" bIns="45720" anchor="t" anchorCtr="0"/>
          <a:p>
            <a:pPr algn="just" eaLnBrk="1" hangingPunct="1">
              <a:buFont typeface="Wingdings" panose="05000000000000000000" charset="0"/>
              <a:buChar char="Ø"/>
            </a:pPr>
            <a:r>
              <a:rPr lang="en-US" altLang="zh-CN" sz="2300" dirty="0">
                <a:solidFill>
                  <a:srgbClr val="002060"/>
                </a:solidFill>
                <a:latin typeface="Arial" panose="020B0604020202020204" pitchFamily="34" charset="0"/>
                <a:sym typeface="+mn-ea"/>
              </a:rPr>
              <a:t>Regarding gender, several studies reported significant differences between males and females.Overall, female undergraduate students tended to have more depression than males.</a:t>
            </a:r>
            <a:endParaRPr lang="en-US" altLang="zh-CN" sz="2300" dirty="0">
              <a:solidFill>
                <a:srgbClr val="002060"/>
              </a:solidFill>
              <a:latin typeface="Arial" panose="020B0604020202020204" pitchFamily="34" charset="0"/>
              <a:sym typeface="+mn-ea"/>
            </a:endParaRPr>
          </a:p>
          <a:p>
            <a:pPr algn="just" eaLnBrk="1" hangingPunct="1">
              <a:buFont typeface="Wingdings" panose="05000000000000000000" charset="0"/>
              <a:buChar char="Ø"/>
            </a:pPr>
            <a:r>
              <a:rPr lang="en-US" altLang="zh-CN" sz="2300" dirty="0">
                <a:solidFill>
                  <a:srgbClr val="002060"/>
                </a:solidFill>
                <a:latin typeface="Arial" panose="020B0604020202020204" pitchFamily="34" charset="0"/>
                <a:sym typeface="+mn-ea"/>
              </a:rPr>
              <a:t> A study conducted among university students from 23 countries found that the prevalence of depressive symptoms was 19% among male students and 22% among female students. </a:t>
            </a:r>
            <a:endParaRPr lang="en-US" altLang="zh-CN" sz="2300" dirty="0">
              <a:solidFill>
                <a:srgbClr val="002060"/>
              </a:solidFill>
              <a:latin typeface="Arial" panose="020B0604020202020204" pitchFamily="34" charset="0"/>
              <a:sym typeface="+mn-ea"/>
            </a:endParaRPr>
          </a:p>
          <a:p>
            <a:pPr algn="just" eaLnBrk="1" hangingPunct="1">
              <a:buFont typeface="Wingdings" panose="05000000000000000000" charset="0"/>
              <a:buChar char="Ø"/>
            </a:pPr>
            <a:r>
              <a:rPr lang="en-US" altLang="zh-CN" sz="2300" dirty="0">
                <a:solidFill>
                  <a:srgbClr val="002060"/>
                </a:solidFill>
                <a:latin typeface="Arial" panose="020B0604020202020204" pitchFamily="34" charset="0"/>
                <a:sym typeface="+mn-ea"/>
              </a:rPr>
              <a:t>Similarly, when prevalence was stratified by gender, female medical students were found to have a higher prevalence of depression (31.5%) than males (24.2%). </a:t>
            </a:r>
            <a:endParaRPr lang="en-US" altLang="zh-CN" sz="2300" dirty="0">
              <a:solidFill>
                <a:srgbClr val="C00000"/>
              </a:solidFill>
              <a:latin typeface="Arial" panose="020B0604020202020204" pitchFamily="34" charset="0"/>
              <a:sym typeface="+mn-ea"/>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107" name="Content Placeholder 106"/>
          <p:cNvPicPr/>
          <p:nvPr>
            <p:ph sz="half" idx="2"/>
          </p:nvPr>
        </p:nvPicPr>
        <p:blipFill>
          <a:blip r:embed="rId2"/>
          <a:stretch>
            <a:fillRect/>
          </a:stretch>
        </p:blipFill>
        <p:spPr>
          <a:xfrm>
            <a:off x="304800" y="5410200"/>
            <a:ext cx="1100455" cy="758825"/>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0" y="0"/>
            <a:ext cx="9144000" cy="996950"/>
          </a:xfrm>
          <a:solidFill>
            <a:schemeClr val="accent5">
              <a:lumMod val="40000"/>
              <a:lumOff val="60000"/>
            </a:schemeClr>
          </a:solidFill>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rPr>
              <a:t>Factors Associated with Depression</a:t>
            </a:r>
            <a:endParaRPr kumimoji="0" sz="2800" b="1" u="none" strike="noStrike" kern="1200" cap="none" spc="0" normalizeH="0" baseline="0" noProof="1" dirty="0">
              <a:solidFill>
                <a:srgbClr val="002060"/>
              </a:solidFill>
              <a:latin typeface="Arial" panose="020B0604020202020204" pitchFamily="34" charset="0"/>
              <a:ea typeface="+mj-ea"/>
              <a:cs typeface="Arial" panose="020B0604020202020204" pitchFamily="34" charset="0"/>
            </a:endParaRPr>
          </a:p>
        </p:txBody>
      </p:sp>
      <p:sp>
        <p:nvSpPr>
          <p:cNvPr id="8195" name="Content Placeholder 2"/>
          <p:cNvSpPr>
            <a:spLocks noGrp="1"/>
          </p:cNvSpPr>
          <p:nvPr>
            <p:ph idx="1"/>
          </p:nvPr>
        </p:nvSpPr>
        <p:spPr>
          <a:xfrm>
            <a:off x="156210" y="1143000"/>
            <a:ext cx="8747760" cy="4724400"/>
          </a:xfrm>
        </p:spPr>
        <p:txBody>
          <a:bodyPr vert="horz" wrap="square" lIns="91440" tIns="45720" rIns="91440" bIns="45720" anchor="t" anchorCtr="0"/>
          <a:p>
            <a:pPr marL="0" indent="0" algn="just" eaLnBrk="1" hangingPunct="1">
              <a:buFont typeface="Wingdings" panose="05000000000000000000" charset="0"/>
              <a:buNone/>
            </a:pPr>
            <a:r>
              <a:rPr lang="en-US" altLang="zh-CN" sz="2300" b="1" i="1" dirty="0">
                <a:gradFill>
                  <a:gsLst>
                    <a:gs pos="0">
                      <a:srgbClr val="012D86"/>
                    </a:gs>
                    <a:gs pos="100000">
                      <a:srgbClr val="0E2557"/>
                    </a:gs>
                  </a:gsLst>
                  <a:lin scaled="0"/>
                </a:gradFill>
                <a:latin typeface="Arial" panose="020B0604020202020204" pitchFamily="34" charset="0"/>
              </a:rPr>
              <a:t>	Many factors might increase students’ susceptibility to depression. </a:t>
            </a:r>
            <a:endParaRPr lang="en-US" altLang="zh-CN" sz="2300" b="1" i="1" dirty="0">
              <a:gradFill>
                <a:gsLst>
                  <a:gs pos="0">
                    <a:srgbClr val="012D86"/>
                  </a:gs>
                  <a:gs pos="100000">
                    <a:srgbClr val="0E2557"/>
                  </a:gs>
                </a:gsLst>
                <a:lin scaled="0"/>
              </a:gradFill>
              <a:latin typeface="Arial" panose="020B0604020202020204" pitchFamily="34" charset="0"/>
            </a:endParaRPr>
          </a:p>
          <a:p>
            <a:pPr algn="just" eaLnBrk="1" hangingPunct="1">
              <a:buFont typeface="Wingdings" panose="05000000000000000000" charset="0"/>
              <a:buChar char="Ø"/>
            </a:pPr>
            <a:r>
              <a:rPr lang="en-US" altLang="zh-CN" sz="2300" dirty="0">
                <a:gradFill>
                  <a:gsLst>
                    <a:gs pos="0">
                      <a:srgbClr val="012D86"/>
                    </a:gs>
                    <a:gs pos="100000">
                      <a:srgbClr val="0E2557"/>
                    </a:gs>
                  </a:gsLst>
                  <a:lin scaled="0"/>
                </a:gradFill>
                <a:latin typeface="Arial" panose="020B0604020202020204" pitchFamily="34" charset="0"/>
              </a:rPr>
              <a:t>These factors include changes in lifestyle, financial stressors, family relationship changes, and academic worries with post-graduation life.</a:t>
            </a:r>
            <a:endParaRPr lang="en-US" altLang="zh-CN" sz="2300" dirty="0">
              <a:gradFill>
                <a:gsLst>
                  <a:gs pos="0">
                    <a:srgbClr val="012D86"/>
                  </a:gs>
                  <a:gs pos="100000">
                    <a:srgbClr val="0E2557"/>
                  </a:gs>
                </a:gsLst>
                <a:lin scaled="0"/>
              </a:gradFill>
              <a:latin typeface="Arial" panose="020B0604020202020204" pitchFamily="34" charset="0"/>
            </a:endParaRPr>
          </a:p>
          <a:p>
            <a:pPr algn="just" eaLnBrk="1" hangingPunct="1">
              <a:buFont typeface="Wingdings" panose="05000000000000000000" charset="0"/>
              <a:buChar char="Ø"/>
            </a:pPr>
            <a:r>
              <a:rPr lang="en-US" altLang="zh-CN" sz="2300" dirty="0">
                <a:gradFill>
                  <a:gsLst>
                    <a:gs pos="0">
                      <a:srgbClr val="012D86"/>
                    </a:gs>
                    <a:gs pos="100000">
                      <a:srgbClr val="0E2557"/>
                    </a:gs>
                  </a:gsLst>
                  <a:lin scaled="0"/>
                </a:gradFill>
                <a:latin typeface="Arial" panose="020B0604020202020204" pitchFamily="34" charset="0"/>
              </a:rPr>
              <a:t>Furthermore, a study highlighted some specific factors for each academic level. Notably, 1st year students reported “volume of work” and “absence of feedback” as major stressors, while 3rd year students were stressed by “fears about future capability” and “pedagogical inadequacies”. Sixth year students, on the other hand, expressed worries about “non-supportive climate” in addition to the stressors reported by the 1st and 3rd year students.</a:t>
            </a:r>
            <a:endParaRPr lang="en-US" altLang="zh-CN" sz="2300" dirty="0">
              <a:gradFill>
                <a:gsLst>
                  <a:gs pos="0">
                    <a:srgbClr val="012D86"/>
                  </a:gs>
                  <a:gs pos="100000">
                    <a:srgbClr val="0E2557"/>
                  </a:gs>
                </a:gsLst>
                <a:lin scaled="0"/>
              </a:gradFill>
              <a:latin typeface="Arial" panose="020B0604020202020204" pitchFamily="34" charset="0"/>
            </a:endParaRPr>
          </a:p>
        </p:txBody>
      </p:sp>
      <p:sp>
        <p:nvSpPr>
          <p:cNvPr id="6" name="Title 1"/>
          <p:cNvSpPr txBox="1"/>
          <p:nvPr/>
        </p:nvSpPr>
        <p:spPr>
          <a:xfrm>
            <a:off x="0" y="6423025"/>
            <a:ext cx="9144000" cy="401638"/>
          </a:xfrm>
          <a:prstGeom prst="rect">
            <a:avLst/>
          </a:prstGeom>
          <a:solidFill>
            <a:schemeClr val="accent5">
              <a:lumMod val="60000"/>
              <a:lumOff val="40000"/>
            </a:schemeClr>
          </a:solidFill>
        </p:spPr>
        <p:txBody>
          <a:bodyPr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10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9756</Words>
  <Application>WPS Presentation</Application>
  <PresentationFormat/>
  <Paragraphs>120</Paragraphs>
  <Slides>22</Slides>
  <Notes>3</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22</vt:i4>
      </vt:variant>
    </vt:vector>
  </HeadingPairs>
  <TitlesOfParts>
    <vt:vector size="46" baseType="lpstr">
      <vt:lpstr>Arial</vt:lpstr>
      <vt:lpstr>SimSun</vt:lpstr>
      <vt:lpstr>Wingdings</vt:lpstr>
      <vt:lpstr>Calibri</vt:lpstr>
      <vt:lpstr>Times New Roman</vt:lpstr>
      <vt:lpstr>Algerian</vt:lpstr>
      <vt:lpstr>Wingdings</vt:lpstr>
      <vt:lpstr>Microsoft YaHei</vt:lpstr>
      <vt:lpstr>Arial Unicode MS</vt:lpstr>
      <vt:lpstr>Blackadder ITC</vt:lpstr>
      <vt:lpstr>Baskerville Old Face</vt:lpstr>
      <vt:lpstr>Bahnschrift SemiBold</vt:lpstr>
      <vt:lpstr>Bahnschrift SemiBold Condensed</vt:lpstr>
      <vt:lpstr>Bahnschrift SemiBold SemiCondensed</vt:lpstr>
      <vt:lpstr>Bahnschrift SemiCondensed</vt:lpstr>
      <vt:lpstr>Bahnschrift SemiLight Condensed</vt:lpstr>
      <vt:lpstr>Bahnschrift SemiLight SemiCondensed</vt:lpstr>
      <vt:lpstr>Bauhaus 93</vt:lpstr>
      <vt:lpstr>Bell MT</vt:lpstr>
      <vt:lpstr>Berlin Sans FB</vt:lpstr>
      <vt:lpstr>Berlin Sans FB Demi</vt:lpstr>
      <vt:lpstr>Bernard MT Condensed</vt:lpstr>
      <vt:lpstr>Bodoni MT</vt:lpstr>
      <vt:lpstr>Office Theme</vt:lpstr>
      <vt:lpstr>Depression and Anxiety  Among Medical Students:  A Brief Overview</vt:lpstr>
      <vt:lpstr>Introduction</vt:lpstr>
      <vt:lpstr>Introduction</vt:lpstr>
      <vt:lpstr>Methods</vt:lpstr>
      <vt:lpstr>PowerPoint 演示文稿</vt:lpstr>
      <vt:lpstr>Prevalence of Depression</vt:lpstr>
      <vt:lpstr>Prevalence of Depression</vt:lpstr>
      <vt:lpstr>Difference in Gender</vt:lpstr>
      <vt:lpstr>Factors Associated with Depression</vt:lpstr>
      <vt:lpstr>Factors Associated with Depression</vt:lpstr>
      <vt:lpstr>Difference Between Medical and Non-Medical Students</vt:lpstr>
      <vt:lpstr>The Variation Across the Academic Years</vt:lpstr>
      <vt:lpstr>PowerPoint 演示文稿</vt:lpstr>
      <vt:lpstr>Prevalence of Anxiety</vt:lpstr>
      <vt:lpstr>Difference in Gender</vt:lpstr>
      <vt:lpstr>Factors Associated with Anxiety (sửa của 16)</vt:lpstr>
      <vt:lpstr>Factors Associated with Anxiety</vt:lpstr>
      <vt:lpstr>Difference Between Medical and Non-Medical Students</vt:lpstr>
      <vt:lpstr>The Variation Across the Academic Years</vt:lpstr>
      <vt:lpstr>Significance of the Findings and Recommendations</vt:lpstr>
      <vt:lpstr>Significance of the Findings and  Recommendations</vt:lpstr>
      <vt:lpstr>Thanks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NGUYEN VINH</cp:lastModifiedBy>
  <cp:revision>50</cp:revision>
  <dcterms:created xsi:type="dcterms:W3CDTF">2015-01-27T15:58:00Z</dcterms:created>
  <dcterms:modified xsi:type="dcterms:W3CDTF">2023-04-18T01:03:14Z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C4313F59B3854EE496079FFF514BDDFC</vt:lpwstr>
  </property>
  <property fmtid="{D5CDD505-2E9C-101B-9397-08002B2CF9AE}" pid="3" name="KSOProductBuildVer">
    <vt:lpwstr>1033-11.2.0.11417</vt:lpwstr>
  </property>
</Properties>
</file>